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4" r:id="rId3"/>
    <p:sldMasterId id="2147483668" r:id="rId4"/>
    <p:sldMasterId id="2147483660" r:id="rId5"/>
  </p:sldMasterIdLst>
  <p:notesMasterIdLst>
    <p:notesMasterId r:id="rId63"/>
  </p:notesMasterIdLst>
  <p:handoutMasterIdLst>
    <p:handoutMasterId r:id="rId64"/>
  </p:handoutMasterIdLst>
  <p:sldIdLst>
    <p:sldId id="256" r:id="rId6"/>
    <p:sldId id="257" r:id="rId7"/>
    <p:sldId id="300" r:id="rId8"/>
    <p:sldId id="299" r:id="rId9"/>
    <p:sldId id="258" r:id="rId10"/>
    <p:sldId id="317" r:id="rId11"/>
    <p:sldId id="259" r:id="rId12"/>
    <p:sldId id="316" r:id="rId13"/>
    <p:sldId id="262" r:id="rId14"/>
    <p:sldId id="260" r:id="rId15"/>
    <p:sldId id="261" r:id="rId16"/>
    <p:sldId id="263" r:id="rId17"/>
    <p:sldId id="264" r:id="rId18"/>
    <p:sldId id="302" r:id="rId19"/>
    <p:sldId id="265" r:id="rId20"/>
    <p:sldId id="297" r:id="rId21"/>
    <p:sldId id="267" r:id="rId22"/>
    <p:sldId id="268" r:id="rId23"/>
    <p:sldId id="304" r:id="rId24"/>
    <p:sldId id="269" r:id="rId25"/>
    <p:sldId id="270" r:id="rId26"/>
    <p:sldId id="310" r:id="rId27"/>
    <p:sldId id="271" r:id="rId28"/>
    <p:sldId id="272" r:id="rId29"/>
    <p:sldId id="275" r:id="rId30"/>
    <p:sldId id="305" r:id="rId31"/>
    <p:sldId id="273" r:id="rId32"/>
    <p:sldId id="274" r:id="rId33"/>
    <p:sldId id="277" r:id="rId34"/>
    <p:sldId id="279" r:id="rId35"/>
    <p:sldId id="306" r:id="rId36"/>
    <p:sldId id="278" r:id="rId37"/>
    <p:sldId id="307" r:id="rId38"/>
    <p:sldId id="276" r:id="rId39"/>
    <p:sldId id="280" r:id="rId40"/>
    <p:sldId id="308" r:id="rId41"/>
    <p:sldId id="281" r:id="rId42"/>
    <p:sldId id="282" r:id="rId43"/>
    <p:sldId id="311" r:id="rId44"/>
    <p:sldId id="283" r:id="rId45"/>
    <p:sldId id="284" r:id="rId46"/>
    <p:sldId id="293" r:id="rId47"/>
    <p:sldId id="285" r:id="rId48"/>
    <p:sldId id="286" r:id="rId49"/>
    <p:sldId id="287" r:id="rId50"/>
    <p:sldId id="289" r:id="rId51"/>
    <p:sldId id="288" r:id="rId52"/>
    <p:sldId id="298" r:id="rId53"/>
    <p:sldId id="290" r:id="rId54"/>
    <p:sldId id="291" r:id="rId55"/>
    <p:sldId id="312" r:id="rId56"/>
    <p:sldId id="292" r:id="rId57"/>
    <p:sldId id="294" r:id="rId58"/>
    <p:sldId id="296" r:id="rId59"/>
    <p:sldId id="295" r:id="rId60"/>
    <p:sldId id="314" r:id="rId61"/>
    <p:sldId id="309" r:id="rId62"/>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6811" userDrawn="1">
          <p15:clr>
            <a:srgbClr val="A4A3A4"/>
          </p15:clr>
        </p15:guide>
        <p15:guide id="5" orient="horz" pos="2160" userDrawn="1">
          <p15:clr>
            <a:srgbClr val="A4A3A4"/>
          </p15:clr>
        </p15:guide>
        <p15:guide id="6" pos="3840" userDrawn="1">
          <p15:clr>
            <a:srgbClr val="A4A3A4"/>
          </p15:clr>
        </p15:guide>
        <p15:guide id="7" pos="892" userDrawn="1">
          <p15:clr>
            <a:srgbClr val="A4A3A4"/>
          </p15:clr>
        </p15:guide>
        <p15:guide id="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3E3"/>
    <a:srgbClr val="F4D0D0"/>
    <a:srgbClr val="FB8F8F"/>
    <a:srgbClr val="FB7D7D"/>
    <a:srgbClr val="F7E5E5"/>
    <a:srgbClr val="FA6262"/>
    <a:srgbClr val="D10D0D"/>
    <a:srgbClr val="FCAAAA"/>
    <a:srgbClr val="E80E0E"/>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60" autoAdjust="0"/>
    <p:restoredTop sz="94660"/>
  </p:normalViewPr>
  <p:slideViewPr>
    <p:cSldViewPr snapToGrid="0" showGuides="1">
      <p:cViewPr varScale="1">
        <p:scale>
          <a:sx n="106" d="100"/>
          <a:sy n="106" d="100"/>
        </p:scale>
        <p:origin x="173" y="72"/>
      </p:cViewPr>
      <p:guideLst>
        <p:guide pos="6811"/>
        <p:guide orient="horz" pos="2160"/>
        <p:guide pos="3840"/>
        <p:guide pos="892"/>
        <p:guide/>
      </p:guideLst>
    </p:cSldViewPr>
  </p:slideViewPr>
  <p:notesTextViewPr>
    <p:cViewPr>
      <p:scale>
        <a:sx n="1" d="1"/>
        <a:sy n="1" d="1"/>
      </p:scale>
      <p:origin x="0" y="0"/>
    </p:cViewPr>
  </p:notesTextViewPr>
  <p:notesViewPr>
    <p:cSldViewPr snapToGrid="0" showGuides="1">
      <p:cViewPr varScale="1">
        <p:scale>
          <a:sx n="84" d="100"/>
          <a:sy n="84" d="100"/>
        </p:scale>
        <p:origin x="298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363" cy="513508"/>
          </a:xfrm>
          <a:prstGeom prst="rect">
            <a:avLst/>
          </a:prstGeom>
        </p:spPr>
        <p:txBody>
          <a:bodyPr vert="horz" lIns="94760" tIns="47380" rIns="94760" bIns="4738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296" y="0"/>
            <a:ext cx="3076363" cy="513508"/>
          </a:xfrm>
          <a:prstGeom prst="rect">
            <a:avLst/>
          </a:prstGeom>
        </p:spPr>
        <p:txBody>
          <a:bodyPr vert="horz" lIns="94760" tIns="47380" rIns="94760" bIns="47380" rtlCol="0"/>
          <a:lstStyle>
            <a:lvl1pPr algn="r">
              <a:defRPr sz="1200"/>
            </a:lvl1pPr>
          </a:lstStyle>
          <a:p>
            <a:fld id="{8DF59392-14C6-494A-9697-4641D4BD1AD2}" type="datetimeFigureOut">
              <a:rPr kumimoji="1" lang="ja-JP" altLang="en-US" smtClean="0"/>
              <a:t>2023/6/5</a:t>
            </a:fld>
            <a:endParaRPr kumimoji="1" lang="ja-JP" altLang="en-US"/>
          </a:p>
        </p:txBody>
      </p:sp>
      <p:sp>
        <p:nvSpPr>
          <p:cNvPr id="4" name="フッター プレースホルダー 3"/>
          <p:cNvSpPr>
            <a:spLocks noGrp="1"/>
          </p:cNvSpPr>
          <p:nvPr>
            <p:ph type="ftr" sz="quarter" idx="2"/>
          </p:nvPr>
        </p:nvSpPr>
        <p:spPr>
          <a:xfrm>
            <a:off x="2" y="9721108"/>
            <a:ext cx="3076363" cy="513507"/>
          </a:xfrm>
          <a:prstGeom prst="rect">
            <a:avLst/>
          </a:prstGeom>
        </p:spPr>
        <p:txBody>
          <a:bodyPr vert="horz" lIns="94760" tIns="47380" rIns="94760" bIns="4738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296" y="9721108"/>
            <a:ext cx="3076363" cy="513507"/>
          </a:xfrm>
          <a:prstGeom prst="rect">
            <a:avLst/>
          </a:prstGeom>
        </p:spPr>
        <p:txBody>
          <a:bodyPr vert="horz" lIns="94760" tIns="47380" rIns="94760" bIns="47380" rtlCol="0" anchor="b"/>
          <a:lstStyle>
            <a:lvl1pPr algn="r">
              <a:defRPr sz="1200"/>
            </a:lvl1pPr>
          </a:lstStyle>
          <a:p>
            <a:fld id="{8960326F-C8DC-4E1A-9C2D-5F9FF2CCE597}" type="slidenum">
              <a:rPr kumimoji="1" lang="ja-JP" altLang="en-US" smtClean="0"/>
              <a:t>‹#›</a:t>
            </a:fld>
            <a:endParaRPr kumimoji="1" lang="ja-JP" altLang="en-US"/>
          </a:p>
        </p:txBody>
      </p:sp>
    </p:spTree>
    <p:extLst>
      <p:ext uri="{BB962C8B-B14F-4D97-AF65-F5344CB8AC3E}">
        <p14:creationId xmlns:p14="http://schemas.microsoft.com/office/powerpoint/2010/main" val="2756322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137" cy="512304"/>
          </a:xfrm>
          <a:prstGeom prst="rect">
            <a:avLst/>
          </a:prstGeom>
        </p:spPr>
        <p:txBody>
          <a:bodyPr vert="horz" lIns="94760" tIns="47380" rIns="94760" bIns="4738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0507" y="0"/>
            <a:ext cx="3077137" cy="512304"/>
          </a:xfrm>
          <a:prstGeom prst="rect">
            <a:avLst/>
          </a:prstGeom>
        </p:spPr>
        <p:txBody>
          <a:bodyPr vert="horz" lIns="94760" tIns="47380" rIns="94760" bIns="47380" rtlCol="0"/>
          <a:lstStyle>
            <a:lvl1pPr algn="r">
              <a:defRPr sz="1200"/>
            </a:lvl1pPr>
          </a:lstStyle>
          <a:p>
            <a:fld id="{51B47F79-84FA-42E1-9B56-146AFD7A1157}" type="datetimeFigureOut">
              <a:rPr kumimoji="1" lang="ja-JP" altLang="en-US" smtClean="0"/>
              <a:t>2023/6/5</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0" tIns="47380" rIns="94760" bIns="47380" rtlCol="0" anchor="ctr"/>
          <a:lstStyle/>
          <a:p>
            <a:endParaRPr lang="ja-JP" altLang="en-US"/>
          </a:p>
        </p:txBody>
      </p:sp>
      <p:sp>
        <p:nvSpPr>
          <p:cNvPr id="5" name="ノート プレースホルダー 4"/>
          <p:cNvSpPr>
            <a:spLocks noGrp="1"/>
          </p:cNvSpPr>
          <p:nvPr>
            <p:ph type="body" sz="quarter" idx="3"/>
          </p:nvPr>
        </p:nvSpPr>
        <p:spPr>
          <a:xfrm>
            <a:off x="709600" y="4924989"/>
            <a:ext cx="5680103" cy="4029684"/>
          </a:xfrm>
          <a:prstGeom prst="rect">
            <a:avLst/>
          </a:prstGeom>
        </p:spPr>
        <p:txBody>
          <a:bodyPr vert="horz" lIns="94760" tIns="47380" rIns="94760" bIns="4738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2309"/>
            <a:ext cx="3077137" cy="512304"/>
          </a:xfrm>
          <a:prstGeom prst="rect">
            <a:avLst/>
          </a:prstGeom>
        </p:spPr>
        <p:txBody>
          <a:bodyPr vert="horz" lIns="94760" tIns="47380" rIns="94760" bIns="4738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0507" y="9722309"/>
            <a:ext cx="3077137" cy="512304"/>
          </a:xfrm>
          <a:prstGeom prst="rect">
            <a:avLst/>
          </a:prstGeom>
        </p:spPr>
        <p:txBody>
          <a:bodyPr vert="horz" lIns="94760" tIns="47380" rIns="94760" bIns="47380" rtlCol="0" anchor="b"/>
          <a:lstStyle>
            <a:lvl1pPr algn="r">
              <a:defRPr sz="1200"/>
            </a:lvl1pPr>
          </a:lstStyle>
          <a:p>
            <a:fld id="{0D6CDFCC-8A36-44E9-93F8-9BB5829C673F}" type="slidenum">
              <a:rPr kumimoji="1" lang="ja-JP" altLang="en-US" smtClean="0"/>
              <a:t>‹#›</a:t>
            </a:fld>
            <a:endParaRPr kumimoji="1" lang="ja-JP" altLang="en-US"/>
          </a:p>
        </p:txBody>
      </p:sp>
    </p:spTree>
    <p:extLst>
      <p:ext uri="{BB962C8B-B14F-4D97-AF65-F5344CB8AC3E}">
        <p14:creationId xmlns:p14="http://schemas.microsoft.com/office/powerpoint/2010/main" val="11916878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6949DC-1E17-42C4-A888-B3F12A828DED}"/>
              </a:ext>
            </a:extLst>
          </p:cNvPr>
          <p:cNvSpPr>
            <a:spLocks noGrp="1"/>
          </p:cNvSpPr>
          <p:nvPr>
            <p:ph type="ctrTitle" hasCustomPrompt="1"/>
          </p:nvPr>
        </p:nvSpPr>
        <p:spPr>
          <a:xfrm>
            <a:off x="1524000" y="2235200"/>
            <a:ext cx="9144000" cy="2387600"/>
          </a:xfrm>
          <a:prstGeom prst="rect">
            <a:avLst/>
          </a:prstGeom>
        </p:spPr>
        <p:txBody>
          <a:bodyPr anchor="ctr" anchorCtr="0"/>
          <a:lstStyle>
            <a:lvl1pPr algn="ctr">
              <a:defRPr sz="6000" b="1">
                <a:latin typeface="+mn-ea"/>
                <a:ea typeface="+mn-ea"/>
              </a:defRPr>
            </a:lvl1pPr>
          </a:lstStyle>
          <a:p>
            <a:r>
              <a:rPr kumimoji="1" lang="ja-JP" altLang="en-US" dirty="0"/>
              <a:t>大項目</a:t>
            </a:r>
          </a:p>
        </p:txBody>
      </p:sp>
    </p:spTree>
    <p:extLst>
      <p:ext uri="{BB962C8B-B14F-4D97-AF65-F5344CB8AC3E}">
        <p14:creationId xmlns:p14="http://schemas.microsoft.com/office/powerpoint/2010/main" val="2471442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6949DC-1E17-42C4-A888-B3F12A828DED}"/>
              </a:ext>
            </a:extLst>
          </p:cNvPr>
          <p:cNvSpPr>
            <a:spLocks noGrp="1"/>
          </p:cNvSpPr>
          <p:nvPr>
            <p:ph type="ctrTitle" hasCustomPrompt="1"/>
          </p:nvPr>
        </p:nvSpPr>
        <p:spPr>
          <a:xfrm>
            <a:off x="1524000" y="2235200"/>
            <a:ext cx="9144000" cy="2387600"/>
          </a:xfrm>
          <a:prstGeom prst="rect">
            <a:avLst/>
          </a:prstGeom>
        </p:spPr>
        <p:txBody>
          <a:bodyPr anchor="ctr" anchorCtr="0"/>
          <a:lstStyle>
            <a:lvl1pPr algn="ctr">
              <a:defRPr sz="6000" b="1">
                <a:latin typeface="+mn-ea"/>
                <a:ea typeface="+mn-ea"/>
              </a:defRPr>
            </a:lvl1pPr>
          </a:lstStyle>
          <a:p>
            <a:r>
              <a:rPr kumimoji="1" lang="ja-JP" altLang="en-US" dirty="0"/>
              <a:t>大項目</a:t>
            </a:r>
          </a:p>
        </p:txBody>
      </p:sp>
    </p:spTree>
    <p:extLst>
      <p:ext uri="{BB962C8B-B14F-4D97-AF65-F5344CB8AC3E}">
        <p14:creationId xmlns:p14="http://schemas.microsoft.com/office/powerpoint/2010/main" val="18773007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718298FE-F5E7-6F7F-E5F2-8D42054CED5C}"/>
              </a:ext>
            </a:extLst>
          </p:cNvPr>
          <p:cNvSpPr>
            <a:spLocks noGrp="1"/>
          </p:cNvSpPr>
          <p:nvPr>
            <p:ph type="title"/>
          </p:nvPr>
        </p:nvSpPr>
        <p:spPr>
          <a:xfrm>
            <a:off x="1429592" y="462061"/>
            <a:ext cx="9330117" cy="873125"/>
          </a:xfrm>
          <a:prstGeom prst="rect">
            <a:avLst/>
          </a:prstGeom>
        </p:spPr>
        <p:txBody>
          <a:bodyPr anchor="ctr"/>
          <a:lstStyle>
            <a:lvl1pPr>
              <a:defRPr b="1">
                <a:latin typeface="+mn-ea"/>
                <a:ea typeface="+mn-ea"/>
              </a:defRPr>
            </a:lvl1pPr>
          </a:lstStyle>
          <a:p>
            <a:r>
              <a:rPr kumimoji="1" lang="ja-JP" altLang="en-US" dirty="0"/>
              <a:t>マスター タイトルの書式設定</a:t>
            </a:r>
          </a:p>
        </p:txBody>
      </p:sp>
      <p:sp>
        <p:nvSpPr>
          <p:cNvPr id="4" name="正方形/長方形 3">
            <a:extLst>
              <a:ext uri="{FF2B5EF4-FFF2-40B4-BE49-F238E27FC236}">
                <a16:creationId xmlns:a16="http://schemas.microsoft.com/office/drawing/2014/main" id="{E0BA4746-2740-ABEE-BAD0-FAD2EC794578}"/>
              </a:ext>
            </a:extLst>
          </p:cNvPr>
          <p:cNvSpPr/>
          <p:nvPr userDrawn="1"/>
        </p:nvSpPr>
        <p:spPr>
          <a:xfrm>
            <a:off x="1429592" y="1251981"/>
            <a:ext cx="9330117" cy="96936"/>
          </a:xfrm>
          <a:prstGeom prst="rect">
            <a:avLst/>
          </a:prstGeom>
          <a:solidFill>
            <a:srgbClr val="00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32904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770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6949DC-1E17-42C4-A888-B3F12A828DED}"/>
              </a:ext>
            </a:extLst>
          </p:cNvPr>
          <p:cNvSpPr>
            <a:spLocks noGrp="1"/>
          </p:cNvSpPr>
          <p:nvPr>
            <p:ph type="ctrTitle" hasCustomPrompt="1"/>
          </p:nvPr>
        </p:nvSpPr>
        <p:spPr>
          <a:xfrm>
            <a:off x="1524000" y="2235200"/>
            <a:ext cx="9144000" cy="2387600"/>
          </a:xfrm>
          <a:prstGeom prst="rect">
            <a:avLst/>
          </a:prstGeom>
        </p:spPr>
        <p:txBody>
          <a:bodyPr anchor="ctr" anchorCtr="0"/>
          <a:lstStyle>
            <a:lvl1pPr algn="ctr">
              <a:defRPr sz="6000" b="1">
                <a:latin typeface="+mn-ea"/>
                <a:ea typeface="+mn-ea"/>
              </a:defRPr>
            </a:lvl1pPr>
          </a:lstStyle>
          <a:p>
            <a:r>
              <a:rPr kumimoji="1" lang="ja-JP" altLang="en-US" dirty="0"/>
              <a:t>大項目</a:t>
            </a:r>
          </a:p>
        </p:txBody>
      </p:sp>
    </p:spTree>
    <p:extLst>
      <p:ext uri="{BB962C8B-B14F-4D97-AF65-F5344CB8AC3E}">
        <p14:creationId xmlns:p14="http://schemas.microsoft.com/office/powerpoint/2010/main" val="40235006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718298FE-F5E7-6F7F-E5F2-8D42054CED5C}"/>
              </a:ext>
            </a:extLst>
          </p:cNvPr>
          <p:cNvSpPr>
            <a:spLocks noGrp="1"/>
          </p:cNvSpPr>
          <p:nvPr>
            <p:ph type="title"/>
          </p:nvPr>
        </p:nvSpPr>
        <p:spPr>
          <a:xfrm>
            <a:off x="1429592" y="462061"/>
            <a:ext cx="9330117" cy="873125"/>
          </a:xfrm>
          <a:prstGeom prst="rect">
            <a:avLst/>
          </a:prstGeom>
        </p:spPr>
        <p:txBody>
          <a:bodyPr anchor="ctr"/>
          <a:lstStyle>
            <a:lvl1pPr>
              <a:defRPr b="1">
                <a:latin typeface="+mn-ea"/>
                <a:ea typeface="+mn-ea"/>
              </a:defRPr>
            </a:lvl1pPr>
          </a:lstStyle>
          <a:p>
            <a:r>
              <a:rPr kumimoji="1" lang="ja-JP" altLang="en-US" dirty="0"/>
              <a:t>マスター タイトルの書式設定</a:t>
            </a:r>
          </a:p>
        </p:txBody>
      </p:sp>
      <p:sp>
        <p:nvSpPr>
          <p:cNvPr id="4" name="正方形/長方形 3">
            <a:extLst>
              <a:ext uri="{FF2B5EF4-FFF2-40B4-BE49-F238E27FC236}">
                <a16:creationId xmlns:a16="http://schemas.microsoft.com/office/drawing/2014/main" id="{E0BA4746-2740-ABEE-BAD0-FAD2EC794578}"/>
              </a:ext>
            </a:extLst>
          </p:cNvPr>
          <p:cNvSpPr/>
          <p:nvPr userDrawn="1"/>
        </p:nvSpPr>
        <p:spPr>
          <a:xfrm>
            <a:off x="1429592" y="1251981"/>
            <a:ext cx="9330117" cy="96936"/>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6107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8954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718298FE-F5E7-6F7F-E5F2-8D42054CED5C}"/>
              </a:ext>
            </a:extLst>
          </p:cNvPr>
          <p:cNvSpPr>
            <a:spLocks noGrp="1"/>
          </p:cNvSpPr>
          <p:nvPr>
            <p:ph type="title"/>
          </p:nvPr>
        </p:nvSpPr>
        <p:spPr>
          <a:xfrm>
            <a:off x="1429592" y="462061"/>
            <a:ext cx="9330117" cy="873125"/>
          </a:xfrm>
          <a:prstGeom prst="rect">
            <a:avLst/>
          </a:prstGeom>
        </p:spPr>
        <p:txBody>
          <a:bodyPr anchor="ctr"/>
          <a:lstStyle>
            <a:lvl1pPr>
              <a:defRPr b="1">
                <a:latin typeface="+mn-ea"/>
                <a:ea typeface="+mn-ea"/>
              </a:defRPr>
            </a:lvl1pPr>
          </a:lstStyle>
          <a:p>
            <a:r>
              <a:rPr kumimoji="1" lang="ja-JP" altLang="en-US" dirty="0"/>
              <a:t>マスター タイトルの書式設定</a:t>
            </a:r>
          </a:p>
        </p:txBody>
      </p:sp>
      <p:sp>
        <p:nvSpPr>
          <p:cNvPr id="4" name="正方形/長方形 3">
            <a:extLst>
              <a:ext uri="{FF2B5EF4-FFF2-40B4-BE49-F238E27FC236}">
                <a16:creationId xmlns:a16="http://schemas.microsoft.com/office/drawing/2014/main" id="{E0BA4746-2740-ABEE-BAD0-FAD2EC794578}"/>
              </a:ext>
            </a:extLst>
          </p:cNvPr>
          <p:cNvSpPr/>
          <p:nvPr userDrawn="1"/>
        </p:nvSpPr>
        <p:spPr>
          <a:xfrm>
            <a:off x="1429592" y="1251981"/>
            <a:ext cx="9330117" cy="9693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18935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955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6949DC-1E17-42C4-A888-B3F12A828DED}"/>
              </a:ext>
            </a:extLst>
          </p:cNvPr>
          <p:cNvSpPr>
            <a:spLocks noGrp="1"/>
          </p:cNvSpPr>
          <p:nvPr>
            <p:ph type="ctrTitle" hasCustomPrompt="1"/>
          </p:nvPr>
        </p:nvSpPr>
        <p:spPr>
          <a:xfrm>
            <a:off x="1524000" y="2235200"/>
            <a:ext cx="9144000" cy="2387600"/>
          </a:xfrm>
          <a:prstGeom prst="rect">
            <a:avLst/>
          </a:prstGeom>
        </p:spPr>
        <p:txBody>
          <a:bodyPr anchor="ctr" anchorCtr="0"/>
          <a:lstStyle>
            <a:lvl1pPr algn="ctr">
              <a:defRPr sz="6000" b="1">
                <a:latin typeface="+mn-ea"/>
                <a:ea typeface="+mn-ea"/>
              </a:defRPr>
            </a:lvl1pPr>
          </a:lstStyle>
          <a:p>
            <a:r>
              <a:rPr kumimoji="1" lang="ja-JP" altLang="en-US" dirty="0"/>
              <a:t>大項目</a:t>
            </a:r>
          </a:p>
        </p:txBody>
      </p:sp>
    </p:spTree>
    <p:extLst>
      <p:ext uri="{BB962C8B-B14F-4D97-AF65-F5344CB8AC3E}">
        <p14:creationId xmlns:p14="http://schemas.microsoft.com/office/powerpoint/2010/main" val="17575798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718298FE-F5E7-6F7F-E5F2-8D42054CED5C}"/>
              </a:ext>
            </a:extLst>
          </p:cNvPr>
          <p:cNvSpPr>
            <a:spLocks noGrp="1"/>
          </p:cNvSpPr>
          <p:nvPr>
            <p:ph type="title"/>
          </p:nvPr>
        </p:nvSpPr>
        <p:spPr>
          <a:xfrm>
            <a:off x="1429592" y="462061"/>
            <a:ext cx="9330117" cy="873125"/>
          </a:xfrm>
          <a:prstGeom prst="rect">
            <a:avLst/>
          </a:prstGeom>
        </p:spPr>
        <p:txBody>
          <a:bodyPr anchor="ctr"/>
          <a:lstStyle>
            <a:lvl1pPr>
              <a:defRPr b="1">
                <a:latin typeface="+mn-ea"/>
                <a:ea typeface="+mn-ea"/>
              </a:defRPr>
            </a:lvl1pPr>
          </a:lstStyle>
          <a:p>
            <a:r>
              <a:rPr kumimoji="1" lang="ja-JP" altLang="en-US" dirty="0"/>
              <a:t>マスター タイトルの書式設定</a:t>
            </a:r>
          </a:p>
        </p:txBody>
      </p:sp>
      <p:sp>
        <p:nvSpPr>
          <p:cNvPr id="4" name="正方形/長方形 3">
            <a:extLst>
              <a:ext uri="{FF2B5EF4-FFF2-40B4-BE49-F238E27FC236}">
                <a16:creationId xmlns:a16="http://schemas.microsoft.com/office/drawing/2014/main" id="{E0BA4746-2740-ABEE-BAD0-FAD2EC794578}"/>
              </a:ext>
            </a:extLst>
          </p:cNvPr>
          <p:cNvSpPr/>
          <p:nvPr userDrawn="1"/>
        </p:nvSpPr>
        <p:spPr>
          <a:xfrm>
            <a:off x="1429592" y="1251981"/>
            <a:ext cx="9330117" cy="96936"/>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47205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935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6949DC-1E17-42C4-A888-B3F12A828DED}"/>
              </a:ext>
            </a:extLst>
          </p:cNvPr>
          <p:cNvSpPr>
            <a:spLocks noGrp="1"/>
          </p:cNvSpPr>
          <p:nvPr>
            <p:ph type="ctrTitle" hasCustomPrompt="1"/>
          </p:nvPr>
        </p:nvSpPr>
        <p:spPr>
          <a:xfrm>
            <a:off x="1524000" y="2235200"/>
            <a:ext cx="9144000" cy="2387600"/>
          </a:xfrm>
          <a:prstGeom prst="rect">
            <a:avLst/>
          </a:prstGeom>
        </p:spPr>
        <p:txBody>
          <a:bodyPr anchor="ctr" anchorCtr="0"/>
          <a:lstStyle>
            <a:lvl1pPr algn="ctr">
              <a:defRPr sz="6000" b="1">
                <a:latin typeface="+mn-ea"/>
                <a:ea typeface="+mn-ea"/>
              </a:defRPr>
            </a:lvl1pPr>
          </a:lstStyle>
          <a:p>
            <a:r>
              <a:rPr kumimoji="1" lang="ja-JP" altLang="en-US" dirty="0"/>
              <a:t>大項目</a:t>
            </a:r>
          </a:p>
        </p:txBody>
      </p:sp>
    </p:spTree>
    <p:extLst>
      <p:ext uri="{BB962C8B-B14F-4D97-AF65-F5344CB8AC3E}">
        <p14:creationId xmlns:p14="http://schemas.microsoft.com/office/powerpoint/2010/main" val="32667729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718298FE-F5E7-6F7F-E5F2-8D42054CED5C}"/>
              </a:ext>
            </a:extLst>
          </p:cNvPr>
          <p:cNvSpPr>
            <a:spLocks noGrp="1"/>
          </p:cNvSpPr>
          <p:nvPr>
            <p:ph type="title"/>
          </p:nvPr>
        </p:nvSpPr>
        <p:spPr>
          <a:xfrm>
            <a:off x="1429592" y="462061"/>
            <a:ext cx="9330117" cy="873125"/>
          </a:xfrm>
          <a:prstGeom prst="rect">
            <a:avLst/>
          </a:prstGeom>
        </p:spPr>
        <p:txBody>
          <a:bodyPr anchor="ctr"/>
          <a:lstStyle>
            <a:lvl1pPr>
              <a:defRPr b="1">
                <a:latin typeface="+mn-ea"/>
                <a:ea typeface="+mn-ea"/>
              </a:defRPr>
            </a:lvl1pPr>
          </a:lstStyle>
          <a:p>
            <a:r>
              <a:rPr kumimoji="1" lang="ja-JP" altLang="en-US" dirty="0"/>
              <a:t>マスター タイトルの書式設定</a:t>
            </a:r>
          </a:p>
        </p:txBody>
      </p:sp>
      <p:sp>
        <p:nvSpPr>
          <p:cNvPr id="4" name="正方形/長方形 3">
            <a:extLst>
              <a:ext uri="{FF2B5EF4-FFF2-40B4-BE49-F238E27FC236}">
                <a16:creationId xmlns:a16="http://schemas.microsoft.com/office/drawing/2014/main" id="{E0BA4746-2740-ABEE-BAD0-FAD2EC794578}"/>
              </a:ext>
            </a:extLst>
          </p:cNvPr>
          <p:cNvSpPr/>
          <p:nvPr userDrawn="1"/>
        </p:nvSpPr>
        <p:spPr>
          <a:xfrm>
            <a:off x="1429592" y="1251981"/>
            <a:ext cx="9330117" cy="96936"/>
          </a:xfrm>
          <a:prstGeom prst="rect">
            <a:avLst/>
          </a:prstGeom>
          <a:solidFill>
            <a:srgbClr val="D0D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40374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5354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8F8F8"/>
            </a:gs>
            <a:gs pos="80000">
              <a:srgbClr val="E8E8E8"/>
            </a:gs>
            <a:gs pos="100000">
              <a:srgbClr val="DEDEDE"/>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92947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1F1"/>
            </a:gs>
            <a:gs pos="80000">
              <a:srgbClr val="FFE7E7"/>
            </a:gs>
            <a:gs pos="100000">
              <a:srgbClr val="FFD1D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87064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DF1"/>
            </a:gs>
            <a:gs pos="80000">
              <a:srgbClr val="FFFFE1"/>
            </a:gs>
            <a:gs pos="100000">
              <a:srgbClr val="FFFF97"/>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0898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EBFFE5"/>
            </a:gs>
            <a:gs pos="80000">
              <a:srgbClr val="DDFFDD"/>
            </a:gs>
            <a:gs pos="100000">
              <a:srgbClr val="CDFFCD"/>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06402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E5EBFF"/>
            </a:gs>
            <a:gs pos="80000">
              <a:srgbClr val="DDDDFF"/>
            </a:gs>
            <a:gs pos="100000">
              <a:srgbClr val="CDCDFF"/>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433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5.xml"/><Relationship Id="rId5" Type="http://schemas.openxmlformats.org/officeDocument/2006/relationships/image" Target="../media/image21.emf"/><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9.xml"/><Relationship Id="rId4" Type="http://schemas.openxmlformats.org/officeDocument/2006/relationships/image" Target="../media/image3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6272BD-8062-4806-82BA-BF768E9CEA01}"/>
              </a:ext>
            </a:extLst>
          </p:cNvPr>
          <p:cNvSpPr>
            <a:spLocks noGrp="1"/>
          </p:cNvSpPr>
          <p:nvPr>
            <p:ph type="ctrTitle"/>
          </p:nvPr>
        </p:nvSpPr>
        <p:spPr>
          <a:xfrm>
            <a:off x="1524000" y="1041400"/>
            <a:ext cx="9144000" cy="2387600"/>
          </a:xfrm>
        </p:spPr>
        <p:txBody>
          <a:bodyPr/>
          <a:lstStyle/>
          <a:p>
            <a:pPr>
              <a:lnSpc>
                <a:spcPct val="140000"/>
              </a:lnSpc>
            </a:pPr>
            <a:r>
              <a:rPr kumimoji="1" lang="ja-JP" altLang="en-US" sz="5400" dirty="0"/>
              <a:t>読みやすい日本語の組み方</a:t>
            </a:r>
          </a:p>
        </p:txBody>
      </p:sp>
      <p:sp>
        <p:nvSpPr>
          <p:cNvPr id="3" name="字幕 2">
            <a:extLst>
              <a:ext uri="{FF2B5EF4-FFF2-40B4-BE49-F238E27FC236}">
                <a16:creationId xmlns:a16="http://schemas.microsoft.com/office/drawing/2014/main" id="{CD70B503-5D70-4440-B909-AE068E5B4146}"/>
              </a:ext>
            </a:extLst>
          </p:cNvPr>
          <p:cNvSpPr>
            <a:spLocks noGrp="1"/>
          </p:cNvSpPr>
          <p:nvPr>
            <p:ph type="subTitle" idx="4294967295"/>
          </p:nvPr>
        </p:nvSpPr>
        <p:spPr>
          <a:xfrm>
            <a:off x="5064368" y="4811151"/>
            <a:ext cx="5711581" cy="1125415"/>
          </a:xfrm>
          <a:prstGeom prst="rect">
            <a:avLst/>
          </a:prstGeom>
        </p:spPr>
        <p:txBody>
          <a:bodyPr/>
          <a:lstStyle/>
          <a:p>
            <a:pPr marL="0" indent="0" algn="r">
              <a:buNone/>
            </a:pPr>
            <a:r>
              <a:rPr kumimoji="1" lang="en-US" altLang="ja-JP" sz="2800" b="1"/>
              <a:t>2023.6.5</a:t>
            </a:r>
            <a:r>
              <a:rPr kumimoji="1" lang="ja-JP" altLang="en-US" sz="2800" b="1"/>
              <a:t>　</a:t>
            </a:r>
            <a:r>
              <a:rPr kumimoji="1" lang="ja-JP" altLang="en-US" sz="2800" b="1" dirty="0"/>
              <a:t>最終改訂</a:t>
            </a:r>
            <a:endParaRPr kumimoji="1" lang="en-US" altLang="ja-JP" sz="2800" b="1" dirty="0"/>
          </a:p>
          <a:p>
            <a:pPr marL="0" indent="0" algn="r">
              <a:buNone/>
            </a:pPr>
            <a:r>
              <a:rPr kumimoji="1" lang="ja-JP" altLang="en-US" sz="2800" b="1" dirty="0"/>
              <a:t>薮 哲郎</a:t>
            </a:r>
            <a:endParaRPr kumimoji="1" lang="en-US" altLang="ja-JP" sz="2800" b="1" dirty="0"/>
          </a:p>
        </p:txBody>
      </p:sp>
    </p:spTree>
    <p:extLst>
      <p:ext uri="{BB962C8B-B14F-4D97-AF65-F5344CB8AC3E}">
        <p14:creationId xmlns:p14="http://schemas.microsoft.com/office/powerpoint/2010/main" val="3315161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ABCE89-4277-9CBD-3752-D2D65D993261}"/>
              </a:ext>
            </a:extLst>
          </p:cNvPr>
          <p:cNvSpPr>
            <a:spLocks noGrp="1"/>
          </p:cNvSpPr>
          <p:nvPr>
            <p:ph type="ctrTitle"/>
          </p:nvPr>
        </p:nvSpPr>
        <p:spPr/>
        <p:txBody>
          <a:bodyPr/>
          <a:lstStyle/>
          <a:p>
            <a:r>
              <a:rPr kumimoji="1" lang="ja-JP" altLang="en-US" dirty="0"/>
              <a:t>フォント</a:t>
            </a:r>
          </a:p>
        </p:txBody>
      </p:sp>
    </p:spTree>
    <p:extLst>
      <p:ext uri="{BB962C8B-B14F-4D97-AF65-F5344CB8AC3E}">
        <p14:creationId xmlns:p14="http://schemas.microsoft.com/office/powerpoint/2010/main" val="280167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892B0C-35AB-8FB7-4F61-31092976E91A}"/>
              </a:ext>
            </a:extLst>
          </p:cNvPr>
          <p:cNvSpPr>
            <a:spLocks noGrp="1"/>
          </p:cNvSpPr>
          <p:nvPr>
            <p:ph type="title"/>
          </p:nvPr>
        </p:nvSpPr>
        <p:spPr/>
        <p:txBody>
          <a:bodyPr/>
          <a:lstStyle/>
          <a:p>
            <a:r>
              <a:rPr kumimoji="1" lang="ja-JP" altLang="en-US" dirty="0"/>
              <a:t>文字の種類</a:t>
            </a:r>
          </a:p>
        </p:txBody>
      </p:sp>
      <p:pic>
        <p:nvPicPr>
          <p:cNvPr id="3" name="図 2">
            <a:extLst>
              <a:ext uri="{FF2B5EF4-FFF2-40B4-BE49-F238E27FC236}">
                <a16:creationId xmlns:a16="http://schemas.microsoft.com/office/drawing/2014/main" id="{DB6684B9-38D8-AA94-64EB-2AF5A136ADC7}"/>
              </a:ext>
            </a:extLst>
          </p:cNvPr>
          <p:cNvPicPr>
            <a:picLocks noChangeAspect="1"/>
          </p:cNvPicPr>
          <p:nvPr/>
        </p:nvPicPr>
        <p:blipFill rotWithShape="1">
          <a:blip r:embed="rId2"/>
          <a:srcRect r="40945" b="52741"/>
          <a:stretch/>
        </p:blipFill>
        <p:spPr>
          <a:xfrm>
            <a:off x="7173176" y="1911877"/>
            <a:ext cx="4498190" cy="4048598"/>
          </a:xfrm>
          <a:prstGeom prst="rect">
            <a:avLst/>
          </a:prstGeom>
        </p:spPr>
      </p:pic>
      <p:sp>
        <p:nvSpPr>
          <p:cNvPr id="4" name="四角形: 角を丸くする 3">
            <a:extLst>
              <a:ext uri="{FF2B5EF4-FFF2-40B4-BE49-F238E27FC236}">
                <a16:creationId xmlns:a16="http://schemas.microsoft.com/office/drawing/2014/main" id="{D108EE35-53C4-1F4E-C3F2-8918844A08D5}"/>
              </a:ext>
            </a:extLst>
          </p:cNvPr>
          <p:cNvSpPr/>
          <p:nvPr/>
        </p:nvSpPr>
        <p:spPr>
          <a:xfrm>
            <a:off x="399296" y="2672007"/>
            <a:ext cx="2986981" cy="2656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91F9A18C-C743-72C4-8FC5-58439EC9304D}"/>
              </a:ext>
            </a:extLst>
          </p:cNvPr>
          <p:cNvSpPr/>
          <p:nvPr/>
        </p:nvSpPr>
        <p:spPr>
          <a:xfrm>
            <a:off x="3682922" y="2678160"/>
            <a:ext cx="2784495" cy="2656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9BA02DC-2D5A-6A35-822E-CCBF88712880}"/>
              </a:ext>
            </a:extLst>
          </p:cNvPr>
          <p:cNvSpPr txBox="1"/>
          <p:nvPr/>
        </p:nvSpPr>
        <p:spPr>
          <a:xfrm>
            <a:off x="1059561" y="2194952"/>
            <a:ext cx="1620957" cy="954107"/>
          </a:xfrm>
          <a:prstGeom prst="rect">
            <a:avLst/>
          </a:prstGeom>
          <a:solidFill>
            <a:srgbClr val="FFFFFF"/>
          </a:solidFill>
        </p:spPr>
        <p:txBody>
          <a:bodyPr wrap="none" rtlCol="0">
            <a:spAutoFit/>
          </a:bodyPr>
          <a:lstStyle/>
          <a:p>
            <a:pPr algn="l"/>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半角文字</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ct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英数字</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7" name="テキスト ボックス 6">
            <a:extLst>
              <a:ext uri="{FF2B5EF4-FFF2-40B4-BE49-F238E27FC236}">
                <a16:creationId xmlns:a16="http://schemas.microsoft.com/office/drawing/2014/main" id="{EA14F353-6A5B-3EBB-A0F1-A0D88BE58812}"/>
              </a:ext>
            </a:extLst>
          </p:cNvPr>
          <p:cNvSpPr txBox="1"/>
          <p:nvPr/>
        </p:nvSpPr>
        <p:spPr>
          <a:xfrm>
            <a:off x="4264690" y="2194952"/>
            <a:ext cx="1620957" cy="954107"/>
          </a:xfrm>
          <a:prstGeom prst="rect">
            <a:avLst/>
          </a:prstGeom>
          <a:solidFill>
            <a:srgbClr val="FFFFFF"/>
          </a:solidFill>
        </p:spPr>
        <p:txBody>
          <a:bodyPr wrap="none" rtlCol="0">
            <a:spAutoFit/>
          </a:bodyPr>
          <a:lstStyle/>
          <a:p>
            <a:pPr algn="l"/>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全角文字</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ct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日本語</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8" name="テキスト ボックス 7">
            <a:extLst>
              <a:ext uri="{FF2B5EF4-FFF2-40B4-BE49-F238E27FC236}">
                <a16:creationId xmlns:a16="http://schemas.microsoft.com/office/drawing/2014/main" id="{1D0918E5-7474-C459-F467-3F6D629AF526}"/>
              </a:ext>
            </a:extLst>
          </p:cNvPr>
          <p:cNvSpPr txBox="1"/>
          <p:nvPr/>
        </p:nvSpPr>
        <p:spPr>
          <a:xfrm>
            <a:off x="460584" y="3373894"/>
            <a:ext cx="2997937" cy="1613647"/>
          </a:xfrm>
          <a:prstGeom prst="rect">
            <a:avLst/>
          </a:prstGeom>
          <a:noFill/>
        </p:spPr>
        <p:txBody>
          <a:bodyPr wrap="none" rtlCol="0">
            <a:spAutoFit/>
          </a:bodyPr>
          <a:lstStyle/>
          <a:p>
            <a:pPr>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ローマ字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(ABC...)</a:t>
            </a:r>
          </a:p>
          <a:p>
            <a:pPr>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数字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(0123...)</a:t>
            </a:r>
          </a:p>
          <a:p>
            <a:pPr>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記号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9" name="テキスト ボックス 8">
            <a:extLst>
              <a:ext uri="{FF2B5EF4-FFF2-40B4-BE49-F238E27FC236}">
                <a16:creationId xmlns:a16="http://schemas.microsoft.com/office/drawing/2014/main" id="{FF3CEC6D-6C63-96F0-45EC-661BFED21529}"/>
              </a:ext>
            </a:extLst>
          </p:cNvPr>
          <p:cNvSpPr txBox="1"/>
          <p:nvPr/>
        </p:nvSpPr>
        <p:spPr>
          <a:xfrm>
            <a:off x="4291865" y="3373894"/>
            <a:ext cx="1620957" cy="1613647"/>
          </a:xfrm>
          <a:prstGeom prst="rect">
            <a:avLst/>
          </a:prstGeom>
          <a:noFill/>
        </p:spPr>
        <p:txBody>
          <a:bodyPr wrap="none" rtlCol="0">
            <a:spAutoFit/>
          </a:bodyPr>
          <a:lstStyle/>
          <a:p>
            <a:pPr algn="ctr">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漢字</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ctr">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ひらがな</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ctr">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カタカナ</a:t>
            </a:r>
          </a:p>
        </p:txBody>
      </p:sp>
      <p:sp>
        <p:nvSpPr>
          <p:cNvPr id="10" name="正方形/長方形 9">
            <a:extLst>
              <a:ext uri="{FF2B5EF4-FFF2-40B4-BE49-F238E27FC236}">
                <a16:creationId xmlns:a16="http://schemas.microsoft.com/office/drawing/2014/main" id="{4969E7FF-3AA6-82FE-9B74-B3F6B37464DF}"/>
              </a:ext>
            </a:extLst>
          </p:cNvPr>
          <p:cNvSpPr/>
          <p:nvPr/>
        </p:nvSpPr>
        <p:spPr>
          <a:xfrm>
            <a:off x="7496535" y="3271460"/>
            <a:ext cx="747465" cy="314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E363753-2A4E-665F-5030-0B6114B4684B}"/>
              </a:ext>
            </a:extLst>
          </p:cNvPr>
          <p:cNvSpPr/>
          <p:nvPr/>
        </p:nvSpPr>
        <p:spPr>
          <a:xfrm>
            <a:off x="7496535" y="3978260"/>
            <a:ext cx="754850" cy="314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094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53EB71-E5DD-4080-F9A4-AA5EC8B01EEB}"/>
              </a:ext>
            </a:extLst>
          </p:cNvPr>
          <p:cNvSpPr>
            <a:spLocks noGrp="1"/>
          </p:cNvSpPr>
          <p:nvPr>
            <p:ph type="title"/>
          </p:nvPr>
        </p:nvSpPr>
        <p:spPr/>
        <p:txBody>
          <a:bodyPr/>
          <a:lstStyle/>
          <a:p>
            <a:r>
              <a:rPr kumimoji="1" lang="ja-JP" altLang="en-US" dirty="0"/>
              <a:t>フォントの種類</a:t>
            </a:r>
          </a:p>
        </p:txBody>
      </p:sp>
      <p:sp>
        <p:nvSpPr>
          <p:cNvPr id="3" name="四角形: 角を丸くする 2">
            <a:extLst>
              <a:ext uri="{FF2B5EF4-FFF2-40B4-BE49-F238E27FC236}">
                <a16:creationId xmlns:a16="http://schemas.microsoft.com/office/drawing/2014/main" id="{40FF0E21-F862-7A2B-A6EA-3F89CEF5DFAB}"/>
              </a:ext>
            </a:extLst>
          </p:cNvPr>
          <p:cNvSpPr/>
          <p:nvPr/>
        </p:nvSpPr>
        <p:spPr>
          <a:xfrm>
            <a:off x="2112187" y="1849903"/>
            <a:ext cx="7967626" cy="32918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F37C89C8-6868-D1FA-DC89-1CC948E0A2D6}"/>
              </a:ext>
            </a:extLst>
          </p:cNvPr>
          <p:cNvSpPr/>
          <p:nvPr/>
        </p:nvSpPr>
        <p:spPr>
          <a:xfrm>
            <a:off x="6096000" y="2215661"/>
            <a:ext cx="3716215" cy="25743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2349832-FA86-5EFB-0C90-DFF4EB8EDA7A}"/>
              </a:ext>
            </a:extLst>
          </p:cNvPr>
          <p:cNvSpPr txBox="1"/>
          <p:nvPr/>
        </p:nvSpPr>
        <p:spPr>
          <a:xfrm>
            <a:off x="7090117" y="3218761"/>
            <a:ext cx="1620957"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半角文字</a:t>
            </a:r>
          </a:p>
        </p:txBody>
      </p:sp>
      <p:sp>
        <p:nvSpPr>
          <p:cNvPr id="6" name="テキスト ボックス 5">
            <a:extLst>
              <a:ext uri="{FF2B5EF4-FFF2-40B4-BE49-F238E27FC236}">
                <a16:creationId xmlns:a16="http://schemas.microsoft.com/office/drawing/2014/main" id="{187E9C46-E74F-EBD1-FC61-7C8C5C0E0DDA}"/>
              </a:ext>
            </a:extLst>
          </p:cNvPr>
          <p:cNvSpPr txBox="1"/>
          <p:nvPr/>
        </p:nvSpPr>
        <p:spPr>
          <a:xfrm>
            <a:off x="3300649" y="3218761"/>
            <a:ext cx="1620957"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全角文字</a:t>
            </a:r>
          </a:p>
        </p:txBody>
      </p:sp>
      <p:sp>
        <p:nvSpPr>
          <p:cNvPr id="7" name="テキスト ボックス 6">
            <a:extLst>
              <a:ext uri="{FF2B5EF4-FFF2-40B4-BE49-F238E27FC236}">
                <a16:creationId xmlns:a16="http://schemas.microsoft.com/office/drawing/2014/main" id="{CD464531-7247-7858-78FE-88CA03B058BA}"/>
              </a:ext>
            </a:extLst>
          </p:cNvPr>
          <p:cNvSpPr txBox="1"/>
          <p:nvPr/>
        </p:nvSpPr>
        <p:spPr>
          <a:xfrm>
            <a:off x="3169701" y="1585539"/>
            <a:ext cx="2339102" cy="579518"/>
          </a:xfrm>
          <a:prstGeom prst="rect">
            <a:avLst/>
          </a:prstGeom>
          <a:solidFill>
            <a:srgbClr val="FFFFFF"/>
          </a:solidFill>
          <a:ln>
            <a:solidFill>
              <a:schemeClr val="tx1"/>
            </a:solidFill>
          </a:ln>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和文フォント</a:t>
            </a:r>
          </a:p>
        </p:txBody>
      </p:sp>
      <p:sp>
        <p:nvSpPr>
          <p:cNvPr id="8" name="テキスト ボックス 7">
            <a:extLst>
              <a:ext uri="{FF2B5EF4-FFF2-40B4-BE49-F238E27FC236}">
                <a16:creationId xmlns:a16="http://schemas.microsoft.com/office/drawing/2014/main" id="{E56F424A-5897-AA31-27FE-97DA21A4D6A4}"/>
              </a:ext>
            </a:extLst>
          </p:cNvPr>
          <p:cNvSpPr txBox="1"/>
          <p:nvPr/>
        </p:nvSpPr>
        <p:spPr>
          <a:xfrm>
            <a:off x="6864759" y="1937232"/>
            <a:ext cx="2339102" cy="579518"/>
          </a:xfrm>
          <a:prstGeom prst="rect">
            <a:avLst/>
          </a:prstGeom>
          <a:solidFill>
            <a:srgbClr val="FFFFFF"/>
          </a:solidFill>
          <a:ln>
            <a:solidFill>
              <a:schemeClr val="tx1"/>
            </a:solidFill>
          </a:ln>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欧文フォント</a:t>
            </a:r>
          </a:p>
        </p:txBody>
      </p:sp>
      <p:sp>
        <p:nvSpPr>
          <p:cNvPr id="9" name="テキスト ボックス 8">
            <a:extLst>
              <a:ext uri="{FF2B5EF4-FFF2-40B4-BE49-F238E27FC236}">
                <a16:creationId xmlns:a16="http://schemas.microsoft.com/office/drawing/2014/main" id="{12F5E211-9D3A-C3AA-0E6F-C56D0595ED6D}"/>
              </a:ext>
            </a:extLst>
          </p:cNvPr>
          <p:cNvSpPr txBox="1"/>
          <p:nvPr/>
        </p:nvSpPr>
        <p:spPr>
          <a:xfrm>
            <a:off x="551384" y="5420171"/>
            <a:ext cx="11315918" cy="1096582"/>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和文フォント内の半角文字</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従属欧文</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全角の１２３ＡＢＣ</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αβ…………</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美しくないので原則として使わない</a:t>
            </a:r>
          </a:p>
        </p:txBody>
      </p:sp>
    </p:spTree>
    <p:extLst>
      <p:ext uri="{BB962C8B-B14F-4D97-AF65-F5344CB8AC3E}">
        <p14:creationId xmlns:p14="http://schemas.microsoft.com/office/powerpoint/2010/main" val="154345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2A75BC-AA05-3CB1-0A93-5426D0D1DEE6}"/>
              </a:ext>
            </a:extLst>
          </p:cNvPr>
          <p:cNvSpPr>
            <a:spLocks noGrp="1"/>
          </p:cNvSpPr>
          <p:nvPr>
            <p:ph type="title"/>
          </p:nvPr>
        </p:nvSpPr>
        <p:spPr>
          <a:xfrm>
            <a:off x="1429592" y="462061"/>
            <a:ext cx="10830402" cy="873125"/>
          </a:xfrm>
        </p:spPr>
        <p:txBody>
          <a:bodyPr/>
          <a:lstStyle/>
          <a:p>
            <a:r>
              <a:rPr kumimoji="1" lang="ja-JP" altLang="en-US" dirty="0"/>
              <a:t>等幅とプロポーショナル</a:t>
            </a:r>
          </a:p>
        </p:txBody>
      </p:sp>
      <p:sp>
        <p:nvSpPr>
          <p:cNvPr id="5" name="テキスト ボックス 4">
            <a:extLst>
              <a:ext uri="{FF2B5EF4-FFF2-40B4-BE49-F238E27FC236}">
                <a16:creationId xmlns:a16="http://schemas.microsoft.com/office/drawing/2014/main" id="{0CD7E05C-E85D-3A09-EB4B-D844F6457A68}"/>
              </a:ext>
            </a:extLst>
          </p:cNvPr>
          <p:cNvSpPr txBox="1"/>
          <p:nvPr/>
        </p:nvSpPr>
        <p:spPr>
          <a:xfrm>
            <a:off x="1429592" y="2024119"/>
            <a:ext cx="9915565" cy="3681905"/>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等幅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全ての文字の横幅が同じ</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プロポーショナル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文字毎に横幅が異なる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1433513" indent="-1433513"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英数字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数字は等幅</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1433513" indent="-1433513"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アルファベットはプロポーショナル　　　　</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1433513" indent="-1433513"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日本語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漢字は等幅</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1433513" indent="-1433513"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ひらがな、カタカナはプロポーショナル</a:t>
            </a:r>
          </a:p>
        </p:txBody>
      </p:sp>
    </p:spTree>
    <p:extLst>
      <p:ext uri="{BB962C8B-B14F-4D97-AF65-F5344CB8AC3E}">
        <p14:creationId xmlns:p14="http://schemas.microsoft.com/office/powerpoint/2010/main" val="1784569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8">
            <a:extLst>
              <a:ext uri="{FF2B5EF4-FFF2-40B4-BE49-F238E27FC236}">
                <a16:creationId xmlns:a16="http://schemas.microsoft.com/office/drawing/2014/main" id="{96171B31-8350-ED85-C802-0EE762383DFB}"/>
              </a:ext>
            </a:extLst>
          </p:cNvPr>
          <p:cNvGraphicFramePr>
            <a:graphicFrameLocks noGrp="1"/>
          </p:cNvGraphicFramePr>
          <p:nvPr>
            <p:extLst>
              <p:ext uri="{D42A27DB-BD31-4B8C-83A1-F6EECF244321}">
                <p14:modId xmlns:p14="http://schemas.microsoft.com/office/powerpoint/2010/main" val="2026955276"/>
              </p:ext>
            </p:extLst>
          </p:nvPr>
        </p:nvGraphicFramePr>
        <p:xfrm>
          <a:off x="1258189" y="1390786"/>
          <a:ext cx="9867008" cy="5071708"/>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60318773"/>
                    </a:ext>
                  </a:extLst>
                </a:gridCol>
                <a:gridCol w="4711728">
                  <a:extLst>
                    <a:ext uri="{9D8B030D-6E8A-4147-A177-3AD203B41FA5}">
                      <a16:colId xmlns:a16="http://schemas.microsoft.com/office/drawing/2014/main" val="3063579302"/>
                    </a:ext>
                  </a:extLst>
                </a:gridCol>
                <a:gridCol w="4435200">
                  <a:extLst>
                    <a:ext uri="{9D8B030D-6E8A-4147-A177-3AD203B41FA5}">
                      <a16:colId xmlns:a16="http://schemas.microsoft.com/office/drawing/2014/main" val="562516116"/>
                    </a:ext>
                  </a:extLst>
                </a:gridCol>
              </a:tblGrid>
              <a:tr h="532391">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solidFill>
                            <a:schemeClr val="tx1"/>
                          </a:solidFill>
                        </a:rPr>
                        <a:t>等幅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solidFill>
                            <a:schemeClr val="tx1"/>
                          </a:solidFill>
                        </a:rPr>
                        <a:t>プロポーショナル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7955574"/>
                  </a:ext>
                </a:extLst>
              </a:tr>
              <a:tr h="2335795">
                <a:tc>
                  <a:txBody>
                    <a:bodyPr/>
                    <a:lstStyle/>
                    <a:p>
                      <a:pPr algn="ctr"/>
                      <a:r>
                        <a:rPr kumimoji="1" lang="ja-JP" altLang="en-US" sz="2800" b="1" dirty="0"/>
                        <a:t>日本語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268635"/>
                  </a:ext>
                </a:extLst>
              </a:tr>
              <a:tr h="2203522">
                <a:tc>
                  <a:txBody>
                    <a:bodyPr/>
                    <a:lstStyle/>
                    <a:p>
                      <a:pPr algn="ctr"/>
                      <a:r>
                        <a:rPr kumimoji="1" lang="ja-JP" altLang="en-US" sz="2800" b="1" dirty="0"/>
                        <a:t>英数字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6471937"/>
                  </a:ext>
                </a:extLst>
              </a:tr>
            </a:tbl>
          </a:graphicData>
        </a:graphic>
      </p:graphicFrame>
      <p:pic>
        <p:nvPicPr>
          <p:cNvPr id="3" name="図 2">
            <a:extLst>
              <a:ext uri="{FF2B5EF4-FFF2-40B4-BE49-F238E27FC236}">
                <a16:creationId xmlns:a16="http://schemas.microsoft.com/office/drawing/2014/main" id="{290E3E47-A300-9F92-F8A2-4F56E7F909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6906" y="2165131"/>
            <a:ext cx="3618725" cy="1658830"/>
          </a:xfrm>
          <a:prstGeom prst="rect">
            <a:avLst/>
          </a:prstGeom>
          <a:noFill/>
          <a:ln>
            <a:noFill/>
          </a:ln>
        </p:spPr>
      </p:pic>
      <p:pic>
        <p:nvPicPr>
          <p:cNvPr id="4" name="図 3">
            <a:extLst>
              <a:ext uri="{FF2B5EF4-FFF2-40B4-BE49-F238E27FC236}">
                <a16:creationId xmlns:a16="http://schemas.microsoft.com/office/drawing/2014/main" id="{1274A9C5-5253-FCBB-4C14-0E440EBF24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6566" y="2057594"/>
            <a:ext cx="2955831" cy="1698604"/>
          </a:xfrm>
          <a:prstGeom prst="rect">
            <a:avLst/>
          </a:prstGeom>
          <a:noFill/>
          <a:ln>
            <a:noFill/>
          </a:ln>
        </p:spPr>
      </p:pic>
      <p:pic>
        <p:nvPicPr>
          <p:cNvPr id="12" name="図 11">
            <a:extLst>
              <a:ext uri="{FF2B5EF4-FFF2-40B4-BE49-F238E27FC236}">
                <a16:creationId xmlns:a16="http://schemas.microsoft.com/office/drawing/2014/main" id="{D3CB0663-76CC-5A4A-75FA-EB6464317B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1827" y="4616191"/>
            <a:ext cx="473710" cy="1350010"/>
          </a:xfrm>
          <a:prstGeom prst="rect">
            <a:avLst/>
          </a:prstGeom>
          <a:noFill/>
          <a:ln>
            <a:noFill/>
          </a:ln>
        </p:spPr>
      </p:pic>
      <p:pic>
        <p:nvPicPr>
          <p:cNvPr id="13" name="図 12">
            <a:extLst>
              <a:ext uri="{FF2B5EF4-FFF2-40B4-BE49-F238E27FC236}">
                <a16:creationId xmlns:a16="http://schemas.microsoft.com/office/drawing/2014/main" id="{B63401C5-0E3C-21B3-4689-D6FE22D7360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87269" y="4621271"/>
            <a:ext cx="1236980" cy="1344930"/>
          </a:xfrm>
          <a:prstGeom prst="rect">
            <a:avLst/>
          </a:prstGeom>
          <a:noFill/>
          <a:ln>
            <a:noFill/>
          </a:ln>
        </p:spPr>
      </p:pic>
      <p:pic>
        <p:nvPicPr>
          <p:cNvPr id="14" name="図 13">
            <a:extLst>
              <a:ext uri="{FF2B5EF4-FFF2-40B4-BE49-F238E27FC236}">
                <a16:creationId xmlns:a16="http://schemas.microsoft.com/office/drawing/2014/main" id="{5BB24F57-C4EC-D605-B59C-7EF74EEE4CC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99625" y="4518194"/>
            <a:ext cx="767080" cy="1306195"/>
          </a:xfrm>
          <a:prstGeom prst="rect">
            <a:avLst/>
          </a:prstGeom>
          <a:noFill/>
          <a:ln>
            <a:noFill/>
          </a:ln>
        </p:spPr>
      </p:pic>
      <p:pic>
        <p:nvPicPr>
          <p:cNvPr id="15" name="図 14">
            <a:extLst>
              <a:ext uri="{FF2B5EF4-FFF2-40B4-BE49-F238E27FC236}">
                <a16:creationId xmlns:a16="http://schemas.microsoft.com/office/drawing/2014/main" id="{B1C29A2C-CED5-4FC7-A500-BC9BB64CBE1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08085" y="4518194"/>
            <a:ext cx="767080" cy="1320800"/>
          </a:xfrm>
          <a:prstGeom prst="rect">
            <a:avLst/>
          </a:prstGeom>
          <a:noFill/>
          <a:ln>
            <a:noFill/>
          </a:ln>
        </p:spPr>
      </p:pic>
      <p:sp>
        <p:nvSpPr>
          <p:cNvPr id="17" name="テキスト ボックス 16">
            <a:extLst>
              <a:ext uri="{FF2B5EF4-FFF2-40B4-BE49-F238E27FC236}">
                <a16:creationId xmlns:a16="http://schemas.microsoft.com/office/drawing/2014/main" id="{4770CA37-6CC6-F061-C9FC-616622B6079B}"/>
              </a:ext>
            </a:extLst>
          </p:cNvPr>
          <p:cNvSpPr txBox="1"/>
          <p:nvPr/>
        </p:nvSpPr>
        <p:spPr>
          <a:xfrm>
            <a:off x="2336397" y="5838994"/>
            <a:ext cx="4134465"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用途：プログラムリスト</a:t>
            </a:r>
          </a:p>
        </p:txBody>
      </p:sp>
      <p:sp>
        <p:nvSpPr>
          <p:cNvPr id="18" name="正方形/長方形 17">
            <a:extLst>
              <a:ext uri="{FF2B5EF4-FFF2-40B4-BE49-F238E27FC236}">
                <a16:creationId xmlns:a16="http://schemas.microsoft.com/office/drawing/2014/main" id="{673B3F61-FC4E-AC0D-FE9A-59A4DC6BEBBD}"/>
              </a:ext>
            </a:extLst>
          </p:cNvPr>
          <p:cNvSpPr/>
          <p:nvPr/>
        </p:nvSpPr>
        <p:spPr>
          <a:xfrm>
            <a:off x="2398796" y="2057594"/>
            <a:ext cx="3984969" cy="1931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6BEFBA5-36E6-7C36-5140-D39520C735C8}"/>
              </a:ext>
            </a:extLst>
          </p:cNvPr>
          <p:cNvSpPr/>
          <p:nvPr/>
        </p:nvSpPr>
        <p:spPr>
          <a:xfrm>
            <a:off x="7030630" y="4493302"/>
            <a:ext cx="3831339" cy="18281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234CF5D-2607-9661-E742-6CF8AD8253C1}"/>
              </a:ext>
            </a:extLst>
          </p:cNvPr>
          <p:cNvSpPr txBox="1"/>
          <p:nvPr/>
        </p:nvSpPr>
        <p:spPr>
          <a:xfrm>
            <a:off x="7776748" y="3681392"/>
            <a:ext cx="2339102"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用途：見出し</a:t>
            </a:r>
          </a:p>
        </p:txBody>
      </p:sp>
      <p:sp>
        <p:nvSpPr>
          <p:cNvPr id="2" name="テキスト ボックス 1">
            <a:extLst>
              <a:ext uri="{FF2B5EF4-FFF2-40B4-BE49-F238E27FC236}">
                <a16:creationId xmlns:a16="http://schemas.microsoft.com/office/drawing/2014/main" id="{23B94B5D-5523-3E41-E09D-F02EA63C4B12}"/>
              </a:ext>
            </a:extLst>
          </p:cNvPr>
          <p:cNvSpPr txBox="1"/>
          <p:nvPr/>
        </p:nvSpPr>
        <p:spPr>
          <a:xfrm>
            <a:off x="1258189" y="439488"/>
            <a:ext cx="9520555"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原則：</a:t>
            </a:r>
            <a:r>
              <a:rPr kumimoji="1" lang="ja-JP" altLang="en-US" sz="2800" u="sng" dirty="0">
                <a:latin typeface="游ゴシック Medium" panose="020B0500000000000000" pitchFamily="50" charset="-128"/>
                <a:ea typeface="游ゴシック Medium" panose="020B0500000000000000" pitchFamily="50" charset="-128"/>
                <a:cs typeface="Adobe Devanagari" panose="02040503050201020203" pitchFamily="18" charset="0"/>
              </a:rPr>
              <a:t>日本語は等幅</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ja-JP" altLang="en-US" sz="2800" u="sng" dirty="0">
                <a:latin typeface="游ゴシック Medium" panose="020B0500000000000000" pitchFamily="50" charset="-128"/>
                <a:ea typeface="游ゴシック Medium" panose="020B0500000000000000" pitchFamily="50" charset="-128"/>
                <a:cs typeface="Adobe Devanagari" panose="02040503050201020203" pitchFamily="18" charset="0"/>
              </a:rPr>
              <a:t>英数字はプロポーショナル</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を使う</a:t>
            </a:r>
          </a:p>
        </p:txBody>
      </p:sp>
    </p:spTree>
    <p:extLst>
      <p:ext uri="{BB962C8B-B14F-4D97-AF65-F5344CB8AC3E}">
        <p14:creationId xmlns:p14="http://schemas.microsoft.com/office/powerpoint/2010/main" val="295757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8D9C3-CA8B-0F14-F9E3-8CB260188880}"/>
              </a:ext>
            </a:extLst>
          </p:cNvPr>
          <p:cNvSpPr>
            <a:spLocks noGrp="1"/>
          </p:cNvSpPr>
          <p:nvPr>
            <p:ph type="title"/>
          </p:nvPr>
        </p:nvSpPr>
        <p:spPr/>
        <p:txBody>
          <a:bodyPr/>
          <a:lstStyle/>
          <a:p>
            <a:r>
              <a:rPr kumimoji="1" lang="ja-JP" altLang="en-US" dirty="0"/>
              <a:t>日本語組版の例</a:t>
            </a:r>
          </a:p>
        </p:txBody>
      </p:sp>
      <p:sp>
        <p:nvSpPr>
          <p:cNvPr id="3" name="テキスト ボックス 2">
            <a:extLst>
              <a:ext uri="{FF2B5EF4-FFF2-40B4-BE49-F238E27FC236}">
                <a16:creationId xmlns:a16="http://schemas.microsoft.com/office/drawing/2014/main" id="{22A65A44-6AF7-4071-27C8-5F8FA0426E0E}"/>
              </a:ext>
            </a:extLst>
          </p:cNvPr>
          <p:cNvSpPr txBox="1"/>
          <p:nvPr/>
        </p:nvSpPr>
        <p:spPr>
          <a:xfrm>
            <a:off x="527625" y="4499455"/>
            <a:ext cx="9639177"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等幅フォントをベタ組みで組む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隙間なく並べる</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のが原則</a:t>
            </a:r>
          </a:p>
        </p:txBody>
      </p:sp>
      <p:pic>
        <p:nvPicPr>
          <p:cNvPr id="4" name="図 3">
            <a:extLst>
              <a:ext uri="{FF2B5EF4-FFF2-40B4-BE49-F238E27FC236}">
                <a16:creationId xmlns:a16="http://schemas.microsoft.com/office/drawing/2014/main" id="{007E8986-6751-AFE0-CED1-56BA30A6E2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311" y="1794492"/>
            <a:ext cx="9391026" cy="1106999"/>
          </a:xfrm>
          <a:prstGeom prst="rect">
            <a:avLst/>
          </a:prstGeom>
          <a:noFill/>
          <a:ln>
            <a:noFill/>
          </a:ln>
        </p:spPr>
      </p:pic>
      <p:sp>
        <p:nvSpPr>
          <p:cNvPr id="5" name="テキスト ボックス 4">
            <a:extLst>
              <a:ext uri="{FF2B5EF4-FFF2-40B4-BE49-F238E27FC236}">
                <a16:creationId xmlns:a16="http://schemas.microsoft.com/office/drawing/2014/main" id="{ADE8BE23-9F3B-BBC9-E676-396275B74C69}"/>
              </a:ext>
            </a:extLst>
          </p:cNvPr>
          <p:cNvSpPr txBox="1"/>
          <p:nvPr/>
        </p:nvSpPr>
        <p:spPr>
          <a:xfrm>
            <a:off x="533286" y="5948250"/>
            <a:ext cx="11087513" cy="57951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プロポーショナルを使うのは見出しのみ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間延びした感じを防ぐ</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pic>
        <p:nvPicPr>
          <p:cNvPr id="6" name="図 5">
            <a:extLst>
              <a:ext uri="{FF2B5EF4-FFF2-40B4-BE49-F238E27FC236}">
                <a16:creationId xmlns:a16="http://schemas.microsoft.com/office/drawing/2014/main" id="{76A1AEDF-B2F5-C2EF-35EE-76B4C23D1F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311" y="3115365"/>
            <a:ext cx="8519950" cy="1110956"/>
          </a:xfrm>
          <a:prstGeom prst="rect">
            <a:avLst/>
          </a:prstGeom>
          <a:noFill/>
          <a:ln>
            <a:noFill/>
          </a:ln>
        </p:spPr>
      </p:pic>
      <p:sp>
        <p:nvSpPr>
          <p:cNvPr id="7" name="テキスト ボックス 6">
            <a:extLst>
              <a:ext uri="{FF2B5EF4-FFF2-40B4-BE49-F238E27FC236}">
                <a16:creationId xmlns:a16="http://schemas.microsoft.com/office/drawing/2014/main" id="{47A1F995-F313-10BB-0CFE-196072D68AF4}"/>
              </a:ext>
            </a:extLst>
          </p:cNvPr>
          <p:cNvSpPr txBox="1"/>
          <p:nvPr/>
        </p:nvSpPr>
        <p:spPr>
          <a:xfrm>
            <a:off x="503436" y="5078973"/>
            <a:ext cx="10129068" cy="57951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ひらがなのプロポーショナルは詰まって読みにくい</a:t>
            </a:r>
          </a:p>
        </p:txBody>
      </p:sp>
      <p:sp>
        <p:nvSpPr>
          <p:cNvPr id="8" name="テキスト ボックス 7">
            <a:extLst>
              <a:ext uri="{FF2B5EF4-FFF2-40B4-BE49-F238E27FC236}">
                <a16:creationId xmlns:a16="http://schemas.microsoft.com/office/drawing/2014/main" id="{756DF1E8-344A-6D41-0EB1-1A97E9046054}"/>
              </a:ext>
            </a:extLst>
          </p:cNvPr>
          <p:cNvSpPr txBox="1"/>
          <p:nvPr/>
        </p:nvSpPr>
        <p:spPr>
          <a:xfrm>
            <a:off x="10096470" y="2058232"/>
            <a:ext cx="2063552" cy="57951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読みやすい</a:t>
            </a:r>
          </a:p>
        </p:txBody>
      </p:sp>
      <p:sp>
        <p:nvSpPr>
          <p:cNvPr id="9" name="テキスト ボックス 8">
            <a:extLst>
              <a:ext uri="{FF2B5EF4-FFF2-40B4-BE49-F238E27FC236}">
                <a16:creationId xmlns:a16="http://schemas.microsoft.com/office/drawing/2014/main" id="{B9AE184A-C3E6-4415-2059-00B757DAE3BF}"/>
              </a:ext>
            </a:extLst>
          </p:cNvPr>
          <p:cNvSpPr txBox="1"/>
          <p:nvPr/>
        </p:nvSpPr>
        <p:spPr>
          <a:xfrm>
            <a:off x="9390199" y="3381084"/>
            <a:ext cx="2063552" cy="57951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読みにくい</a:t>
            </a:r>
          </a:p>
        </p:txBody>
      </p:sp>
    </p:spTree>
    <p:extLst>
      <p:ext uri="{BB962C8B-B14F-4D97-AF65-F5344CB8AC3E}">
        <p14:creationId xmlns:p14="http://schemas.microsoft.com/office/powerpoint/2010/main" val="262362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A4E05A2D-5098-CB35-D665-B2572BE5BD81}"/>
              </a:ext>
            </a:extLst>
          </p:cNvPr>
          <p:cNvSpPr txBox="1"/>
          <p:nvPr/>
        </p:nvSpPr>
        <p:spPr>
          <a:xfrm>
            <a:off x="119336" y="182885"/>
            <a:ext cx="902811"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等幅</a:t>
            </a:r>
          </a:p>
        </p:txBody>
      </p:sp>
      <p:sp>
        <p:nvSpPr>
          <p:cNvPr id="9" name="テキスト ボックス 8">
            <a:extLst>
              <a:ext uri="{FF2B5EF4-FFF2-40B4-BE49-F238E27FC236}">
                <a16:creationId xmlns:a16="http://schemas.microsoft.com/office/drawing/2014/main" id="{57A0984D-8BE4-733B-9FDC-1AC5FFE75E08}"/>
              </a:ext>
            </a:extLst>
          </p:cNvPr>
          <p:cNvSpPr txBox="1"/>
          <p:nvPr/>
        </p:nvSpPr>
        <p:spPr>
          <a:xfrm>
            <a:off x="119336" y="3245497"/>
            <a:ext cx="3057247"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プロポーショナル</a:t>
            </a:r>
          </a:p>
        </p:txBody>
      </p:sp>
      <p:pic>
        <p:nvPicPr>
          <p:cNvPr id="3" name="図 2">
            <a:extLst>
              <a:ext uri="{FF2B5EF4-FFF2-40B4-BE49-F238E27FC236}">
                <a16:creationId xmlns:a16="http://schemas.microsoft.com/office/drawing/2014/main" id="{AB0AA81F-A53D-90C4-0533-F22843396C51}"/>
              </a:ext>
            </a:extLst>
          </p:cNvPr>
          <p:cNvPicPr>
            <a:picLocks noChangeAspect="1"/>
          </p:cNvPicPr>
          <p:nvPr/>
        </p:nvPicPr>
        <p:blipFill rotWithShape="1">
          <a:blip r:embed="rId2"/>
          <a:srcRect l="5244" t="30971" r="8134" b="35371"/>
          <a:stretch/>
        </p:blipFill>
        <p:spPr>
          <a:xfrm>
            <a:off x="1259727" y="262085"/>
            <a:ext cx="10692289" cy="2983412"/>
          </a:xfrm>
          <a:prstGeom prst="rect">
            <a:avLst/>
          </a:prstGeom>
        </p:spPr>
      </p:pic>
      <p:pic>
        <p:nvPicPr>
          <p:cNvPr id="6" name="図 5">
            <a:extLst>
              <a:ext uri="{FF2B5EF4-FFF2-40B4-BE49-F238E27FC236}">
                <a16:creationId xmlns:a16="http://schemas.microsoft.com/office/drawing/2014/main" id="{C077682C-E840-F329-AC90-0829956A9E52}"/>
              </a:ext>
            </a:extLst>
          </p:cNvPr>
          <p:cNvPicPr>
            <a:picLocks noChangeAspect="1"/>
          </p:cNvPicPr>
          <p:nvPr/>
        </p:nvPicPr>
        <p:blipFill rotWithShape="1">
          <a:blip r:embed="rId3"/>
          <a:srcRect l="5923" t="35590" r="8209" b="32599"/>
          <a:stretch/>
        </p:blipFill>
        <p:spPr>
          <a:xfrm>
            <a:off x="1259726" y="3743999"/>
            <a:ext cx="10720565" cy="2851915"/>
          </a:xfrm>
          <a:prstGeom prst="rect">
            <a:avLst/>
          </a:prstGeom>
        </p:spPr>
      </p:pic>
    </p:spTree>
    <p:extLst>
      <p:ext uri="{BB962C8B-B14F-4D97-AF65-F5344CB8AC3E}">
        <p14:creationId xmlns:p14="http://schemas.microsoft.com/office/powerpoint/2010/main" val="11549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82AAB-EA9F-FA32-D6F4-65D2187170CF}"/>
              </a:ext>
            </a:extLst>
          </p:cNvPr>
          <p:cNvSpPr>
            <a:spLocks noGrp="1"/>
          </p:cNvSpPr>
          <p:nvPr>
            <p:ph type="title"/>
          </p:nvPr>
        </p:nvSpPr>
        <p:spPr/>
        <p:txBody>
          <a:bodyPr/>
          <a:lstStyle/>
          <a:p>
            <a:r>
              <a:rPr kumimoji="1" lang="ja-JP" altLang="en-US" dirty="0"/>
              <a:t>欧文組版の例</a:t>
            </a:r>
          </a:p>
        </p:txBody>
      </p:sp>
      <p:pic>
        <p:nvPicPr>
          <p:cNvPr id="3" name="図 2">
            <a:extLst>
              <a:ext uri="{FF2B5EF4-FFF2-40B4-BE49-F238E27FC236}">
                <a16:creationId xmlns:a16="http://schemas.microsoft.com/office/drawing/2014/main" id="{A73DEFAB-F6BE-0116-F47A-5862E88052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2785024"/>
            <a:ext cx="7423315" cy="792088"/>
          </a:xfrm>
          <a:prstGeom prst="rect">
            <a:avLst/>
          </a:prstGeom>
          <a:noFill/>
          <a:ln>
            <a:noFill/>
          </a:ln>
        </p:spPr>
      </p:pic>
      <p:sp>
        <p:nvSpPr>
          <p:cNvPr id="4" name="テキスト ボックス 3">
            <a:extLst>
              <a:ext uri="{FF2B5EF4-FFF2-40B4-BE49-F238E27FC236}">
                <a16:creationId xmlns:a16="http://schemas.microsoft.com/office/drawing/2014/main" id="{303089B0-38B9-BA2B-761F-FC3EF39247F1}"/>
              </a:ext>
            </a:extLst>
          </p:cNvPr>
          <p:cNvSpPr txBox="1"/>
          <p:nvPr/>
        </p:nvSpPr>
        <p:spPr>
          <a:xfrm>
            <a:off x="2318177" y="3623337"/>
            <a:ext cx="6176884" cy="576120"/>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プロポーショナル </a:t>
            </a:r>
            <a:r>
              <a:rPr kumimoji="1" lang="en-US" altLang="ja-JP" sz="2800" dirty="0">
                <a:latin typeface="Times New Roman" panose="02020603050405020304" pitchFamily="18" charset="0"/>
                <a:ea typeface="游ゴシック Medium" panose="020B0500000000000000" pitchFamily="50" charset="-128"/>
                <a:cs typeface="Times New Roman" panose="02020603050405020304" pitchFamily="18" charset="0"/>
              </a:rPr>
              <a:t>(Times New Roman)</a:t>
            </a:r>
            <a:endParaRPr kumimoji="1" lang="ja-JP" altLang="en-US" sz="2800"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80525735-E76E-F1E7-0328-3F91A1751E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4835936"/>
            <a:ext cx="9904051" cy="720080"/>
          </a:xfrm>
          <a:prstGeom prst="rect">
            <a:avLst/>
          </a:prstGeom>
          <a:noFill/>
          <a:ln>
            <a:noFill/>
          </a:ln>
        </p:spPr>
      </p:pic>
      <p:sp>
        <p:nvSpPr>
          <p:cNvPr id="6" name="テキスト ボックス 5">
            <a:extLst>
              <a:ext uri="{FF2B5EF4-FFF2-40B4-BE49-F238E27FC236}">
                <a16:creationId xmlns:a16="http://schemas.microsoft.com/office/drawing/2014/main" id="{5A9C1E99-CAC5-A882-5992-02C137A31D39}"/>
              </a:ext>
            </a:extLst>
          </p:cNvPr>
          <p:cNvSpPr txBox="1"/>
          <p:nvPr/>
        </p:nvSpPr>
        <p:spPr>
          <a:xfrm>
            <a:off x="2395431" y="5622537"/>
            <a:ext cx="2977097" cy="577915"/>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等幅 </a:t>
            </a:r>
            <a:r>
              <a:rPr kumimoji="1" lang="en-US" altLang="ja-JP" sz="2800" dirty="0">
                <a:latin typeface="Consolas" panose="020B0609020204030204" pitchFamily="49" charset="0"/>
                <a:ea typeface="游ゴシック Medium" panose="020B0500000000000000" pitchFamily="50" charset="-128"/>
                <a:cs typeface="Times New Roman" panose="02020603050405020304" pitchFamily="18" charset="0"/>
              </a:rPr>
              <a:t>(Consolas)</a:t>
            </a:r>
            <a:endParaRPr kumimoji="1" lang="ja-JP" altLang="en-US" sz="2800" dirty="0">
              <a:latin typeface="Consolas" panose="020B0609020204030204" pitchFamily="49" charset="0"/>
              <a:ea typeface="游ゴシック Medium" panose="020B05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D44254E-075B-5709-B870-6B0C53EBB519}"/>
              </a:ext>
            </a:extLst>
          </p:cNvPr>
          <p:cNvSpPr txBox="1"/>
          <p:nvPr/>
        </p:nvSpPr>
        <p:spPr>
          <a:xfrm>
            <a:off x="1416050" y="1550547"/>
            <a:ext cx="4134465"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原則はプロポーショナル</a:t>
            </a:r>
          </a:p>
        </p:txBody>
      </p:sp>
      <p:sp>
        <p:nvSpPr>
          <p:cNvPr id="8" name="テキスト ボックス 7">
            <a:extLst>
              <a:ext uri="{FF2B5EF4-FFF2-40B4-BE49-F238E27FC236}">
                <a16:creationId xmlns:a16="http://schemas.microsoft.com/office/drawing/2014/main" id="{425BFE40-610B-180A-F2F3-DC640DDCE67C}"/>
              </a:ext>
            </a:extLst>
          </p:cNvPr>
          <p:cNvSpPr txBox="1"/>
          <p:nvPr/>
        </p:nvSpPr>
        <p:spPr>
          <a:xfrm>
            <a:off x="9131670" y="2891309"/>
            <a:ext cx="2063552" cy="57951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読みやすい</a:t>
            </a:r>
          </a:p>
        </p:txBody>
      </p:sp>
      <p:sp>
        <p:nvSpPr>
          <p:cNvPr id="9" name="テキスト ボックス 8">
            <a:extLst>
              <a:ext uri="{FF2B5EF4-FFF2-40B4-BE49-F238E27FC236}">
                <a16:creationId xmlns:a16="http://schemas.microsoft.com/office/drawing/2014/main" id="{736C2347-9884-1B12-A917-0F67E1A6BF48}"/>
              </a:ext>
            </a:extLst>
          </p:cNvPr>
          <p:cNvSpPr txBox="1"/>
          <p:nvPr/>
        </p:nvSpPr>
        <p:spPr>
          <a:xfrm>
            <a:off x="9796569" y="5622537"/>
            <a:ext cx="2063552" cy="57951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読みにくい</a:t>
            </a:r>
          </a:p>
        </p:txBody>
      </p:sp>
    </p:spTree>
    <p:extLst>
      <p:ext uri="{BB962C8B-B14F-4D97-AF65-F5344CB8AC3E}">
        <p14:creationId xmlns:p14="http://schemas.microsoft.com/office/powerpoint/2010/main" val="1334513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F7B697-0303-5B08-D90F-8CF3894C2922}"/>
              </a:ext>
            </a:extLst>
          </p:cNvPr>
          <p:cNvSpPr>
            <a:spLocks noGrp="1"/>
          </p:cNvSpPr>
          <p:nvPr>
            <p:ph type="title"/>
          </p:nvPr>
        </p:nvSpPr>
        <p:spPr/>
        <p:txBody>
          <a:bodyPr/>
          <a:lstStyle/>
          <a:p>
            <a:r>
              <a:rPr kumimoji="1" lang="ja-JP" altLang="en-US" dirty="0"/>
              <a:t>セリフとサンセリフ</a:t>
            </a:r>
          </a:p>
        </p:txBody>
      </p:sp>
      <p:pic>
        <p:nvPicPr>
          <p:cNvPr id="3" name="図 2">
            <a:extLst>
              <a:ext uri="{FF2B5EF4-FFF2-40B4-BE49-F238E27FC236}">
                <a16:creationId xmlns:a16="http://schemas.microsoft.com/office/drawing/2014/main" id="{77CB849F-C905-30E6-B5FF-519E06A301CF}"/>
              </a:ext>
            </a:extLst>
          </p:cNvPr>
          <p:cNvPicPr>
            <a:picLocks noChangeAspect="1"/>
          </p:cNvPicPr>
          <p:nvPr/>
        </p:nvPicPr>
        <p:blipFill rotWithShape="1">
          <a:blip r:embed="rId2">
            <a:extLst>
              <a:ext uri="{28A0092B-C50C-407E-A947-70E740481C1C}">
                <a14:useLocalDpi xmlns:a14="http://schemas.microsoft.com/office/drawing/2010/main" val="0"/>
              </a:ext>
            </a:extLst>
          </a:blip>
          <a:srcRect l="25207" t="11255" r="22300" b="34184"/>
          <a:stretch/>
        </p:blipFill>
        <p:spPr bwMode="auto">
          <a:xfrm>
            <a:off x="7344132" y="1692649"/>
            <a:ext cx="1596865" cy="1584176"/>
          </a:xfrm>
          <a:prstGeom prst="rect">
            <a:avLst/>
          </a:prstGeom>
          <a:noFill/>
          <a:ln>
            <a:noFill/>
          </a:ln>
          <a:extLst>
            <a:ext uri="{53640926-AAD7-44D8-BBD7-CCE9431645EC}">
              <a14:shadowObscured xmlns:a14="http://schemas.microsoft.com/office/drawing/2010/main"/>
            </a:ext>
          </a:extLst>
        </p:spPr>
      </p:pic>
      <p:pic>
        <p:nvPicPr>
          <p:cNvPr id="4" name="図 3">
            <a:extLst>
              <a:ext uri="{FF2B5EF4-FFF2-40B4-BE49-F238E27FC236}">
                <a16:creationId xmlns:a16="http://schemas.microsoft.com/office/drawing/2014/main" id="{7DA96B54-447E-1D74-E1AD-392EAE0E8DC3}"/>
              </a:ext>
            </a:extLst>
          </p:cNvPr>
          <p:cNvPicPr>
            <a:picLocks noChangeAspect="1"/>
          </p:cNvPicPr>
          <p:nvPr/>
        </p:nvPicPr>
        <p:blipFill rotWithShape="1">
          <a:blip r:embed="rId3">
            <a:extLst>
              <a:ext uri="{28A0092B-C50C-407E-A947-70E740481C1C}">
                <a14:useLocalDpi xmlns:a14="http://schemas.microsoft.com/office/drawing/2010/main" val="0"/>
              </a:ext>
            </a:extLst>
          </a:blip>
          <a:srcRect l="25620" t="16451" r="26018" b="34616"/>
          <a:stretch/>
        </p:blipFill>
        <p:spPr bwMode="auto">
          <a:xfrm>
            <a:off x="7344131" y="4581128"/>
            <a:ext cx="1596865" cy="1542329"/>
          </a:xfrm>
          <a:prstGeom prst="rect">
            <a:avLst/>
          </a:prstGeom>
          <a:noFill/>
          <a:ln>
            <a:noFill/>
          </a:ln>
          <a:extLst>
            <a:ext uri="{53640926-AAD7-44D8-BBD7-CCE9431645EC}">
              <a14:shadowObscured xmlns:a14="http://schemas.microsoft.com/office/drawing/2010/main"/>
            </a:ext>
          </a:extLst>
        </p:spPr>
      </p:pic>
      <p:pic>
        <p:nvPicPr>
          <p:cNvPr id="7" name="図 6">
            <a:extLst>
              <a:ext uri="{FF2B5EF4-FFF2-40B4-BE49-F238E27FC236}">
                <a16:creationId xmlns:a16="http://schemas.microsoft.com/office/drawing/2014/main" id="{D4CF780F-AD1A-990D-C43B-48718095D549}"/>
              </a:ext>
            </a:extLst>
          </p:cNvPr>
          <p:cNvPicPr>
            <a:picLocks noChangeAspect="1"/>
          </p:cNvPicPr>
          <p:nvPr/>
        </p:nvPicPr>
        <p:blipFill rotWithShape="1">
          <a:blip r:embed="rId4">
            <a:extLst>
              <a:ext uri="{28A0092B-C50C-407E-A947-70E740481C1C}">
                <a14:useLocalDpi xmlns:a14="http://schemas.microsoft.com/office/drawing/2010/main" val="0"/>
              </a:ext>
            </a:extLst>
          </a:blip>
          <a:srcRect l="19420" t="20345" r="20843" b="30720"/>
          <a:stretch/>
        </p:blipFill>
        <p:spPr bwMode="auto">
          <a:xfrm>
            <a:off x="9191075" y="1551559"/>
            <a:ext cx="2008486" cy="1845668"/>
          </a:xfrm>
          <a:prstGeom prst="rect">
            <a:avLst/>
          </a:prstGeom>
          <a:noFill/>
          <a:ln>
            <a:noFill/>
          </a:ln>
          <a:extLst>
            <a:ext uri="{53640926-AAD7-44D8-BBD7-CCE9431645EC}">
              <a14:shadowObscured xmlns:a14="http://schemas.microsoft.com/office/drawing/2010/main"/>
            </a:ext>
          </a:extLst>
        </p:spPr>
      </p:pic>
      <p:pic>
        <p:nvPicPr>
          <p:cNvPr id="8" name="図 7">
            <a:extLst>
              <a:ext uri="{FF2B5EF4-FFF2-40B4-BE49-F238E27FC236}">
                <a16:creationId xmlns:a16="http://schemas.microsoft.com/office/drawing/2014/main" id="{306947DF-F0D7-76CB-F408-19B16B267FA0}"/>
              </a:ext>
            </a:extLst>
          </p:cNvPr>
          <p:cNvPicPr>
            <a:picLocks noChangeAspect="1"/>
          </p:cNvPicPr>
          <p:nvPr/>
        </p:nvPicPr>
        <p:blipFill rotWithShape="1">
          <a:blip r:embed="rId5">
            <a:extLst>
              <a:ext uri="{28A0092B-C50C-407E-A947-70E740481C1C}">
                <a14:useLocalDpi xmlns:a14="http://schemas.microsoft.com/office/drawing/2010/main" val="0"/>
              </a:ext>
            </a:extLst>
          </a:blip>
          <a:srcRect l="25001" t="18469" r="25467" b="31957"/>
          <a:stretch/>
        </p:blipFill>
        <p:spPr bwMode="auto">
          <a:xfrm>
            <a:off x="9468782" y="4366118"/>
            <a:ext cx="1726141" cy="1880645"/>
          </a:xfrm>
          <a:prstGeom prst="rect">
            <a:avLst/>
          </a:prstGeom>
          <a:noFill/>
          <a:ln>
            <a:noFill/>
          </a:ln>
          <a:extLst>
            <a:ext uri="{53640926-AAD7-44D8-BBD7-CCE9431645EC}">
              <a14:shadowObscured xmlns:a14="http://schemas.microsoft.com/office/drawing/2010/main"/>
            </a:ext>
          </a:extLst>
        </p:spPr>
      </p:pic>
      <p:sp>
        <p:nvSpPr>
          <p:cNvPr id="11" name="テキスト ボックス 10">
            <a:extLst>
              <a:ext uri="{FF2B5EF4-FFF2-40B4-BE49-F238E27FC236}">
                <a16:creationId xmlns:a16="http://schemas.microsoft.com/office/drawing/2014/main" id="{FA7EA9E6-3540-590E-9B38-110CEBF2593A}"/>
              </a:ext>
            </a:extLst>
          </p:cNvPr>
          <p:cNvSpPr txBox="1"/>
          <p:nvPr/>
        </p:nvSpPr>
        <p:spPr>
          <a:xfrm>
            <a:off x="1404524" y="1827370"/>
            <a:ext cx="7366119" cy="3164841"/>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セリフ</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赤丸の部分</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日本語では「うろこ」</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サンセリフ</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サンはフランス語で「無い」</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セリフなしの意味</a:t>
            </a:r>
          </a:p>
        </p:txBody>
      </p:sp>
    </p:spTree>
    <p:extLst>
      <p:ext uri="{BB962C8B-B14F-4D97-AF65-F5344CB8AC3E}">
        <p14:creationId xmlns:p14="http://schemas.microsoft.com/office/powerpoint/2010/main" val="2161845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8">
            <a:extLst>
              <a:ext uri="{FF2B5EF4-FFF2-40B4-BE49-F238E27FC236}">
                <a16:creationId xmlns:a16="http://schemas.microsoft.com/office/drawing/2014/main" id="{96171B31-8350-ED85-C802-0EE762383DFB}"/>
              </a:ext>
            </a:extLst>
          </p:cNvPr>
          <p:cNvGraphicFramePr>
            <a:graphicFrameLocks noGrp="1"/>
          </p:cNvGraphicFramePr>
          <p:nvPr>
            <p:extLst>
              <p:ext uri="{D42A27DB-BD31-4B8C-83A1-F6EECF244321}">
                <p14:modId xmlns:p14="http://schemas.microsoft.com/office/powerpoint/2010/main" val="378567888"/>
              </p:ext>
            </p:extLst>
          </p:nvPr>
        </p:nvGraphicFramePr>
        <p:xfrm>
          <a:off x="947428" y="548680"/>
          <a:ext cx="10297143" cy="5184576"/>
        </p:xfrm>
        <a:graphic>
          <a:graphicData uri="http://schemas.openxmlformats.org/drawingml/2006/table">
            <a:tbl>
              <a:tblPr firstRow="1" bandRow="1">
                <a:tableStyleId>{5C22544A-7EE6-4342-B048-85BDC9FD1C3A}</a:tableStyleId>
              </a:tblPr>
              <a:tblGrid>
                <a:gridCol w="1950215">
                  <a:extLst>
                    <a:ext uri="{9D8B030D-6E8A-4147-A177-3AD203B41FA5}">
                      <a16:colId xmlns:a16="http://schemas.microsoft.com/office/drawing/2014/main" val="2060318773"/>
                    </a:ext>
                  </a:extLst>
                </a:gridCol>
                <a:gridCol w="2298257">
                  <a:extLst>
                    <a:ext uri="{9D8B030D-6E8A-4147-A177-3AD203B41FA5}">
                      <a16:colId xmlns:a16="http://schemas.microsoft.com/office/drawing/2014/main" val="3063579302"/>
                    </a:ext>
                  </a:extLst>
                </a:gridCol>
                <a:gridCol w="2160240">
                  <a:extLst>
                    <a:ext uri="{9D8B030D-6E8A-4147-A177-3AD203B41FA5}">
                      <a16:colId xmlns:a16="http://schemas.microsoft.com/office/drawing/2014/main" val="562516116"/>
                    </a:ext>
                  </a:extLst>
                </a:gridCol>
                <a:gridCol w="2328257">
                  <a:extLst>
                    <a:ext uri="{9D8B030D-6E8A-4147-A177-3AD203B41FA5}">
                      <a16:colId xmlns:a16="http://schemas.microsoft.com/office/drawing/2014/main" val="2169650380"/>
                    </a:ext>
                  </a:extLst>
                </a:gridCol>
                <a:gridCol w="1560174">
                  <a:extLst>
                    <a:ext uri="{9D8B030D-6E8A-4147-A177-3AD203B41FA5}">
                      <a16:colId xmlns:a16="http://schemas.microsoft.com/office/drawing/2014/main" val="3485062366"/>
                    </a:ext>
                  </a:extLst>
                </a:gridCol>
              </a:tblGrid>
              <a:tr h="550968">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solidFill>
                            <a:schemeClr val="tx1"/>
                          </a:solidFill>
                        </a:rPr>
                        <a:t>日本語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solidFill>
                            <a:schemeClr val="tx1"/>
                          </a:solidFill>
                        </a:rPr>
                        <a:t>英数字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solidFill>
                            <a:schemeClr val="tx1"/>
                          </a:solidFill>
                        </a:rPr>
                        <a:t>特徴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solidFill>
                            <a:schemeClr val="tx1"/>
                          </a:solidFill>
                        </a:rPr>
                        <a:t>用途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7955574"/>
                  </a:ext>
                </a:extLst>
              </a:tr>
              <a:tr h="2329352">
                <a:tc>
                  <a:txBody>
                    <a:bodyPr/>
                    <a:lstStyle/>
                    <a:p>
                      <a:pPr algn="ctr"/>
                      <a:r>
                        <a:rPr kumimoji="1" lang="ja-JP" altLang="en-US" sz="2800" b="1" dirty="0">
                          <a:latin typeface="游明朝 Demibold" panose="02020600000000000000" pitchFamily="18" charset="-128"/>
                          <a:ea typeface="游明朝 Demibold" panose="02020600000000000000" pitchFamily="18" charset="-128"/>
                        </a:rPr>
                        <a:t>セリフ体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pPr>
                      <a:r>
                        <a:rPr kumimoji="1" lang="ja-JP" altLang="en-US" sz="2800" dirty="0">
                          <a:latin typeface="游明朝 Demibold" panose="02020600000000000000" pitchFamily="18" charset="-128"/>
                          <a:ea typeface="游明朝 Demibold" panose="02020600000000000000" pitchFamily="18" charset="-128"/>
                        </a:rPr>
                        <a:t>縦線太い</a:t>
                      </a:r>
                      <a:endParaRPr kumimoji="1" lang="en-US" altLang="ja-JP" sz="2800" dirty="0">
                        <a:latin typeface="游明朝 Demibold" panose="02020600000000000000" pitchFamily="18" charset="-128"/>
                        <a:ea typeface="游明朝 Demibold" panose="02020600000000000000" pitchFamily="18" charset="-128"/>
                      </a:endParaRPr>
                    </a:p>
                    <a:p>
                      <a:pPr algn="ctr">
                        <a:lnSpc>
                          <a:spcPct val="110000"/>
                        </a:lnSpc>
                      </a:pPr>
                      <a:r>
                        <a:rPr kumimoji="1" lang="ja-JP" altLang="en-US" sz="2800" dirty="0">
                          <a:latin typeface="游明朝 Demibold" panose="02020600000000000000" pitchFamily="18" charset="-128"/>
                          <a:ea typeface="游明朝 Demibold" panose="02020600000000000000" pitchFamily="18" charset="-128"/>
                        </a:rPr>
                        <a:t>横線細い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dirty="0">
                          <a:latin typeface="游明朝 Demibold" panose="02020600000000000000" pitchFamily="18" charset="-128"/>
                          <a:ea typeface="游明朝 Demibold" panose="02020600000000000000" pitchFamily="18" charset="-128"/>
                        </a:rPr>
                        <a:t>本文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268635"/>
                  </a:ext>
                </a:extLst>
              </a:tr>
              <a:tr h="2304256">
                <a:tc>
                  <a:txBody>
                    <a:bodyPr/>
                    <a:lstStyle/>
                    <a:p>
                      <a:pPr algn="ctr"/>
                      <a:r>
                        <a:rPr kumimoji="1" lang="ja-JP" altLang="en-US" sz="2800" b="1" dirty="0"/>
                        <a:t>サン</a:t>
                      </a:r>
                      <a:endParaRPr kumimoji="1" lang="en-US" altLang="ja-JP" sz="2800" b="1" dirty="0"/>
                    </a:p>
                    <a:p>
                      <a:pPr algn="ctr"/>
                      <a:r>
                        <a:rPr kumimoji="1" lang="ja-JP" altLang="en-US" sz="2800" b="1" dirty="0"/>
                        <a:t>セリフ体</a:t>
                      </a:r>
                      <a:endParaRPr kumimoji="1" lang="en-US" altLang="ja-JP"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dirty="0"/>
                        <a:t>常に同じ幅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dirty="0"/>
                        <a:t>見出し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6471937"/>
                  </a:ext>
                </a:extLst>
              </a:tr>
            </a:tbl>
          </a:graphicData>
        </a:graphic>
      </p:graphicFrame>
      <p:sp>
        <p:nvSpPr>
          <p:cNvPr id="9" name="テキスト ボックス 8">
            <a:extLst>
              <a:ext uri="{FF2B5EF4-FFF2-40B4-BE49-F238E27FC236}">
                <a16:creationId xmlns:a16="http://schemas.microsoft.com/office/drawing/2014/main" id="{9EABB54E-940B-75F0-BBA8-852724F550A6}"/>
              </a:ext>
            </a:extLst>
          </p:cNvPr>
          <p:cNvSpPr txBox="1"/>
          <p:nvPr/>
        </p:nvSpPr>
        <p:spPr>
          <a:xfrm>
            <a:off x="3426733" y="2775072"/>
            <a:ext cx="1261884" cy="579518"/>
          </a:xfrm>
          <a:prstGeom prst="rect">
            <a:avLst/>
          </a:prstGeom>
          <a:noFill/>
        </p:spPr>
        <p:txBody>
          <a:bodyPr wrap="none" rtlCol="0">
            <a:spAutoFit/>
          </a:bodyPr>
          <a:lstStyle/>
          <a:p>
            <a:pPr algn="l">
              <a:lnSpc>
                <a:spcPct val="120000"/>
              </a:lnSpc>
            </a:pPr>
            <a:r>
              <a:rPr kumimoji="1" lang="ja-JP" altLang="en-US" sz="2800" dirty="0">
                <a:latin typeface="游明朝 Demibold" panose="02020600000000000000" pitchFamily="18" charset="-128"/>
                <a:ea typeface="游明朝 Demibold" panose="02020600000000000000" pitchFamily="18" charset="-128"/>
                <a:cs typeface="Adobe Devanagari" panose="02040503050201020203" pitchFamily="18" charset="0"/>
              </a:rPr>
              <a:t>明朝体</a:t>
            </a:r>
          </a:p>
        </p:txBody>
      </p:sp>
      <p:sp>
        <p:nvSpPr>
          <p:cNvPr id="10" name="テキスト ボックス 9">
            <a:extLst>
              <a:ext uri="{FF2B5EF4-FFF2-40B4-BE49-F238E27FC236}">
                <a16:creationId xmlns:a16="http://schemas.microsoft.com/office/drawing/2014/main" id="{6861E11A-C8AC-A94E-651A-7366F3E217BD}"/>
              </a:ext>
            </a:extLst>
          </p:cNvPr>
          <p:cNvSpPr txBox="1"/>
          <p:nvPr/>
        </p:nvSpPr>
        <p:spPr>
          <a:xfrm>
            <a:off x="3149120" y="5027978"/>
            <a:ext cx="1980029"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ゴシック体</a:t>
            </a:r>
          </a:p>
        </p:txBody>
      </p:sp>
      <p:sp>
        <p:nvSpPr>
          <p:cNvPr id="24" name="テキスト ボックス 23">
            <a:extLst>
              <a:ext uri="{FF2B5EF4-FFF2-40B4-BE49-F238E27FC236}">
                <a16:creationId xmlns:a16="http://schemas.microsoft.com/office/drawing/2014/main" id="{142D91EA-F5F3-C0B5-8A91-1D4C40EE956A}"/>
              </a:ext>
            </a:extLst>
          </p:cNvPr>
          <p:cNvSpPr txBox="1"/>
          <p:nvPr/>
        </p:nvSpPr>
        <p:spPr>
          <a:xfrm>
            <a:off x="947428" y="5963138"/>
            <a:ext cx="8064896" cy="57951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セリフ体同士、サンセリフ体同士を組み合わせる</a:t>
            </a:r>
          </a:p>
        </p:txBody>
      </p:sp>
      <p:sp>
        <p:nvSpPr>
          <p:cNvPr id="3" name="テキスト ボックス 2">
            <a:extLst>
              <a:ext uri="{FF2B5EF4-FFF2-40B4-BE49-F238E27FC236}">
                <a16:creationId xmlns:a16="http://schemas.microsoft.com/office/drawing/2014/main" id="{44D8F471-634C-BC99-6AFB-CB950C742041}"/>
              </a:ext>
            </a:extLst>
          </p:cNvPr>
          <p:cNvSpPr txBox="1"/>
          <p:nvPr/>
        </p:nvSpPr>
        <p:spPr>
          <a:xfrm>
            <a:off x="3272845" y="1109221"/>
            <a:ext cx="1569660" cy="1965153"/>
          </a:xfrm>
          <a:prstGeom prst="rect">
            <a:avLst/>
          </a:prstGeom>
          <a:noFill/>
        </p:spPr>
        <p:txBody>
          <a:bodyPr wrap="none" rtlCol="0">
            <a:spAutoFit/>
          </a:bodyPr>
          <a:lstStyle/>
          <a:p>
            <a:pPr algn="l">
              <a:lnSpc>
                <a:spcPct val="120000"/>
              </a:lnSpc>
            </a:pPr>
            <a:r>
              <a:rPr kumimoji="1" lang="ja-JP" altLang="en-US" sz="10800" dirty="0">
                <a:latin typeface="游明朝" panose="02020400000000000000" pitchFamily="18" charset="-128"/>
                <a:ea typeface="游明朝" panose="02020400000000000000" pitchFamily="18" charset="-128"/>
                <a:cs typeface="Adobe Devanagari" panose="02040503050201020203" pitchFamily="18" charset="0"/>
              </a:rPr>
              <a:t>十</a:t>
            </a:r>
          </a:p>
        </p:txBody>
      </p:sp>
      <p:sp>
        <p:nvSpPr>
          <p:cNvPr id="4" name="テキスト ボックス 3">
            <a:extLst>
              <a:ext uri="{FF2B5EF4-FFF2-40B4-BE49-F238E27FC236}">
                <a16:creationId xmlns:a16="http://schemas.microsoft.com/office/drawing/2014/main" id="{08B80AC5-D01C-C6E5-04B5-234549EB5150}"/>
              </a:ext>
            </a:extLst>
          </p:cNvPr>
          <p:cNvSpPr txBox="1"/>
          <p:nvPr/>
        </p:nvSpPr>
        <p:spPr>
          <a:xfrm>
            <a:off x="5673569" y="918024"/>
            <a:ext cx="1210588" cy="2115003"/>
          </a:xfrm>
          <a:prstGeom prst="rect">
            <a:avLst/>
          </a:prstGeom>
          <a:noFill/>
        </p:spPr>
        <p:txBody>
          <a:bodyPr wrap="none" rtlCol="0">
            <a:spAutoFit/>
          </a:bodyPr>
          <a:lstStyle/>
          <a:p>
            <a:pPr algn="l">
              <a:lnSpc>
                <a:spcPct val="120000"/>
              </a:lnSpc>
            </a:pPr>
            <a:r>
              <a:rPr kumimoji="1" lang="en-US" altLang="ja-JP" sz="12000" dirty="0">
                <a:latin typeface="Times New Roman" panose="02020603050405020304" pitchFamily="18" charset="0"/>
                <a:ea typeface="游明朝" panose="02020400000000000000" pitchFamily="18" charset="-128"/>
                <a:cs typeface="Times New Roman" panose="02020603050405020304" pitchFamily="18" charset="0"/>
              </a:rPr>
              <a:t>R</a:t>
            </a:r>
            <a:endParaRPr kumimoji="1" lang="ja-JP" altLang="en-US" sz="1200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8D2B6F38-1ACB-EAF5-E4B9-D2AE57EF88AC}"/>
              </a:ext>
            </a:extLst>
          </p:cNvPr>
          <p:cNvSpPr txBox="1"/>
          <p:nvPr/>
        </p:nvSpPr>
        <p:spPr>
          <a:xfrm>
            <a:off x="3272845" y="3402371"/>
            <a:ext cx="1569660" cy="1965153"/>
          </a:xfrm>
          <a:prstGeom prst="rect">
            <a:avLst/>
          </a:prstGeom>
          <a:noFill/>
        </p:spPr>
        <p:txBody>
          <a:bodyPr wrap="none" rtlCol="0">
            <a:spAutoFit/>
          </a:bodyPr>
          <a:lstStyle/>
          <a:p>
            <a:pPr algn="l">
              <a:lnSpc>
                <a:spcPct val="120000"/>
              </a:lnSpc>
            </a:pPr>
            <a:r>
              <a:rPr kumimoji="1" lang="ja-JP" altLang="en-US" sz="10800" dirty="0">
                <a:latin typeface="游ゴシック Medium" panose="020B0500000000000000" pitchFamily="50" charset="-128"/>
                <a:ea typeface="游ゴシック Medium" panose="020B0500000000000000" pitchFamily="50" charset="-128"/>
                <a:cs typeface="Adobe Devanagari" panose="02040503050201020203" pitchFamily="18" charset="0"/>
              </a:rPr>
              <a:t>十</a:t>
            </a:r>
          </a:p>
        </p:txBody>
      </p:sp>
      <p:sp>
        <p:nvSpPr>
          <p:cNvPr id="12" name="テキスト ボックス 11">
            <a:extLst>
              <a:ext uri="{FF2B5EF4-FFF2-40B4-BE49-F238E27FC236}">
                <a16:creationId xmlns:a16="http://schemas.microsoft.com/office/drawing/2014/main" id="{986A074B-8297-3724-4E55-7F79F77A8924}"/>
              </a:ext>
            </a:extLst>
          </p:cNvPr>
          <p:cNvSpPr txBox="1"/>
          <p:nvPr/>
        </p:nvSpPr>
        <p:spPr>
          <a:xfrm>
            <a:off x="5631089" y="3262909"/>
            <a:ext cx="1295547" cy="2104615"/>
          </a:xfrm>
          <a:prstGeom prst="rect">
            <a:avLst/>
          </a:prstGeom>
          <a:noFill/>
        </p:spPr>
        <p:txBody>
          <a:bodyPr wrap="none" rtlCol="0">
            <a:spAutoFit/>
          </a:bodyPr>
          <a:lstStyle/>
          <a:p>
            <a:pPr algn="l">
              <a:lnSpc>
                <a:spcPct val="120000"/>
              </a:lnSpc>
            </a:pPr>
            <a:r>
              <a:rPr kumimoji="1" lang="en-US" altLang="ja-JP" sz="12000" dirty="0">
                <a:latin typeface="Arial" panose="020B0604020202020204" pitchFamily="34" charset="0"/>
                <a:ea typeface="游ゴシック Medium" panose="020B0500000000000000" pitchFamily="50" charset="-128"/>
                <a:cs typeface="Arial" panose="020B0604020202020204" pitchFamily="34" charset="0"/>
              </a:rPr>
              <a:t>R</a:t>
            </a:r>
            <a:endParaRPr kumimoji="1" lang="ja-JP" altLang="en-US" sz="12000" dirty="0">
              <a:latin typeface="Arial" panose="020B0604020202020204" pitchFamily="34" charset="0"/>
              <a:ea typeface="游ゴシック Medium" panose="020B0500000000000000" pitchFamily="50" charset="-128"/>
              <a:cs typeface="Arial" panose="020B0604020202020204" pitchFamily="34" charset="0"/>
            </a:endParaRPr>
          </a:p>
        </p:txBody>
      </p:sp>
    </p:spTree>
    <p:extLst>
      <p:ext uri="{BB962C8B-B14F-4D97-AF65-F5344CB8AC3E}">
        <p14:creationId xmlns:p14="http://schemas.microsoft.com/office/powerpoint/2010/main" val="380831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6FE482-94E3-22C2-F14A-358E6CED761E}"/>
              </a:ext>
            </a:extLst>
          </p:cNvPr>
          <p:cNvSpPr>
            <a:spLocks noGrp="1"/>
          </p:cNvSpPr>
          <p:nvPr>
            <p:ph type="title"/>
          </p:nvPr>
        </p:nvSpPr>
        <p:spPr>
          <a:xfrm>
            <a:off x="1429592" y="462061"/>
            <a:ext cx="9330117" cy="873125"/>
          </a:xfrm>
          <a:prstGeom prst="rect">
            <a:avLst/>
          </a:prstGeom>
        </p:spPr>
        <p:txBody>
          <a:bodyPr/>
          <a:lstStyle/>
          <a:p>
            <a:r>
              <a:rPr kumimoji="1" lang="ja-JP" altLang="en-US" dirty="0"/>
              <a:t>文章作成の今昔</a:t>
            </a:r>
          </a:p>
        </p:txBody>
      </p:sp>
      <p:sp>
        <p:nvSpPr>
          <p:cNvPr id="3" name="テキスト ボックス 2">
            <a:extLst>
              <a:ext uri="{FF2B5EF4-FFF2-40B4-BE49-F238E27FC236}">
                <a16:creationId xmlns:a16="http://schemas.microsoft.com/office/drawing/2014/main" id="{C44E1F0B-F4CF-3100-3114-ED5EBA5DC363}"/>
              </a:ext>
            </a:extLst>
          </p:cNvPr>
          <p:cNvSpPr txBox="1"/>
          <p:nvPr/>
        </p:nvSpPr>
        <p:spPr>
          <a:xfrm>
            <a:off x="1416049" y="1815353"/>
            <a:ext cx="9961865" cy="2647776"/>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昔：手書き</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今：ワープロ</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1995</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Windows95</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PC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普及</a:t>
            </a: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Word95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発表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これ以降文書作成は</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PC</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約</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30</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年</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Tree>
    <p:extLst>
      <p:ext uri="{BB962C8B-B14F-4D97-AF65-F5344CB8AC3E}">
        <p14:creationId xmlns:p14="http://schemas.microsoft.com/office/powerpoint/2010/main" val="1996319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22630-2912-1032-C6AC-728DEDE76080}"/>
              </a:ext>
            </a:extLst>
          </p:cNvPr>
          <p:cNvSpPr>
            <a:spLocks noGrp="1"/>
          </p:cNvSpPr>
          <p:nvPr>
            <p:ph type="title"/>
          </p:nvPr>
        </p:nvSpPr>
        <p:spPr/>
        <p:txBody>
          <a:bodyPr/>
          <a:lstStyle/>
          <a:p>
            <a:r>
              <a:rPr kumimoji="1" lang="ja-JP" altLang="en-US" dirty="0"/>
              <a:t>フォントの組み合わせ</a:t>
            </a:r>
          </a:p>
        </p:txBody>
      </p:sp>
      <p:graphicFrame>
        <p:nvGraphicFramePr>
          <p:cNvPr id="3" name="表 3">
            <a:extLst>
              <a:ext uri="{FF2B5EF4-FFF2-40B4-BE49-F238E27FC236}">
                <a16:creationId xmlns:a16="http://schemas.microsoft.com/office/drawing/2014/main" id="{E82B4209-A4F3-943D-E5A2-A5280D662BBD}"/>
              </a:ext>
            </a:extLst>
          </p:cNvPr>
          <p:cNvGraphicFramePr>
            <a:graphicFrameLocks noGrp="1"/>
          </p:cNvGraphicFramePr>
          <p:nvPr>
            <p:extLst>
              <p:ext uri="{D42A27DB-BD31-4B8C-83A1-F6EECF244321}">
                <p14:modId xmlns:p14="http://schemas.microsoft.com/office/powerpoint/2010/main" val="3011190181"/>
              </p:ext>
            </p:extLst>
          </p:nvPr>
        </p:nvGraphicFramePr>
        <p:xfrm>
          <a:off x="1434993" y="1659778"/>
          <a:ext cx="9706969" cy="3688080"/>
        </p:xfrm>
        <a:graphic>
          <a:graphicData uri="http://schemas.openxmlformats.org/drawingml/2006/table">
            <a:tbl>
              <a:tblPr firstRow="1" bandRow="1">
                <a:tableStyleId>{5C22544A-7EE6-4342-B048-85BDC9FD1C3A}</a:tableStyleId>
              </a:tblPr>
              <a:tblGrid>
                <a:gridCol w="1503214">
                  <a:extLst>
                    <a:ext uri="{9D8B030D-6E8A-4147-A177-3AD203B41FA5}">
                      <a16:colId xmlns:a16="http://schemas.microsoft.com/office/drawing/2014/main" val="2804387181"/>
                    </a:ext>
                  </a:extLst>
                </a:gridCol>
                <a:gridCol w="3240360">
                  <a:extLst>
                    <a:ext uri="{9D8B030D-6E8A-4147-A177-3AD203B41FA5}">
                      <a16:colId xmlns:a16="http://schemas.microsoft.com/office/drawing/2014/main" val="1419537719"/>
                    </a:ext>
                  </a:extLst>
                </a:gridCol>
                <a:gridCol w="4963395">
                  <a:extLst>
                    <a:ext uri="{9D8B030D-6E8A-4147-A177-3AD203B41FA5}">
                      <a16:colId xmlns:a16="http://schemas.microsoft.com/office/drawing/2014/main" val="1802217728"/>
                    </a:ext>
                  </a:extLst>
                </a:gridCol>
              </a:tblGrid>
              <a:tr h="491372">
                <a:tc>
                  <a:txBody>
                    <a:bodyPr/>
                    <a:lstStyle/>
                    <a:p>
                      <a:pPr algn="ctr"/>
                      <a:endParaRPr kumimoji="1" lang="ja-JP" altLang="en-US" sz="2800" dirty="0"/>
                    </a:p>
                  </a:txBody>
                  <a:tcPr anchor="ctr"/>
                </a:tc>
                <a:tc>
                  <a:txBody>
                    <a:bodyPr/>
                    <a:lstStyle/>
                    <a:p>
                      <a:pPr algn="ctr"/>
                      <a:r>
                        <a:rPr kumimoji="1" lang="ja-JP" altLang="en-US" sz="2800" dirty="0"/>
                        <a:t>日本語用</a:t>
                      </a:r>
                    </a:p>
                  </a:txBody>
                  <a:tcPr anchor="ctr"/>
                </a:tc>
                <a:tc>
                  <a:txBody>
                    <a:bodyPr/>
                    <a:lstStyle/>
                    <a:p>
                      <a:pPr algn="ctr"/>
                      <a:r>
                        <a:rPr kumimoji="1" lang="ja-JP" altLang="en-US" sz="2800" dirty="0"/>
                        <a:t>英数字用</a:t>
                      </a:r>
                    </a:p>
                  </a:txBody>
                  <a:tcPr anchor="ctr"/>
                </a:tc>
                <a:extLst>
                  <a:ext uri="{0D108BD9-81ED-4DB2-BD59-A6C34878D82A}">
                    <a16:rowId xmlns:a16="http://schemas.microsoft.com/office/drawing/2014/main" val="3975446543"/>
                  </a:ext>
                </a:extLst>
              </a:tr>
              <a:tr h="1705351">
                <a:tc>
                  <a:txBody>
                    <a:bodyPr/>
                    <a:lstStyle/>
                    <a:p>
                      <a:pPr algn="ctr"/>
                      <a:r>
                        <a:rPr kumimoji="1" lang="ja-JP" altLang="en-US" sz="2800" dirty="0"/>
                        <a:t>セリフ</a:t>
                      </a:r>
                    </a:p>
                  </a:txBody>
                  <a:tcPr anchor="ctr"/>
                </a:tc>
                <a:tc>
                  <a:txBody>
                    <a:bodyPr/>
                    <a:lstStyle/>
                    <a:p>
                      <a:pPr algn="l"/>
                      <a:r>
                        <a:rPr kumimoji="1" lang="ja-JP" altLang="en-US" sz="2800" dirty="0">
                          <a:latin typeface="游明朝" panose="02020400000000000000" pitchFamily="18" charset="-128"/>
                          <a:ea typeface="游明朝" panose="02020400000000000000" pitchFamily="18" charset="-128"/>
                        </a:rPr>
                        <a:t>游明朝</a:t>
                      </a:r>
                      <a:endParaRPr kumimoji="1" lang="en-US" altLang="ja-JP" sz="2800" dirty="0">
                        <a:latin typeface="游明朝" panose="02020400000000000000" pitchFamily="18" charset="-128"/>
                        <a:ea typeface="游明朝" panose="02020400000000000000" pitchFamily="18" charset="-128"/>
                      </a:endParaRPr>
                    </a:p>
                    <a:p>
                      <a:pPr algn="l"/>
                      <a:r>
                        <a:rPr kumimoji="1" lang="en-US" altLang="ja-JP" sz="2800" dirty="0">
                          <a:latin typeface="ＭＳ 明朝" panose="02020609040205080304" pitchFamily="17" charset="-128"/>
                          <a:ea typeface="ＭＳ 明朝" panose="02020609040205080304" pitchFamily="17" charset="-128"/>
                        </a:rPr>
                        <a:t>MS</a:t>
                      </a:r>
                      <a:r>
                        <a:rPr kumimoji="1" lang="ja-JP" altLang="en-US" sz="2800" dirty="0">
                          <a:latin typeface="ＭＳ 明朝" panose="02020609040205080304" pitchFamily="17" charset="-128"/>
                          <a:ea typeface="ＭＳ 明朝" panose="02020609040205080304" pitchFamily="17" charset="-128"/>
                        </a:rPr>
                        <a:t>明朝</a:t>
                      </a:r>
                    </a:p>
                  </a:txBody>
                  <a:tcPr/>
                </a:tc>
                <a:tc>
                  <a:txBody>
                    <a:bodyPr/>
                    <a:lstStyle/>
                    <a:p>
                      <a:pPr algn="l"/>
                      <a:r>
                        <a:rPr kumimoji="1" lang="ja-JP" altLang="en-US" sz="2800" dirty="0">
                          <a:latin typeface="游明朝" panose="02020400000000000000" pitchFamily="18" charset="-128"/>
                          <a:ea typeface="游明朝" panose="02020400000000000000" pitchFamily="18" charset="-128"/>
                        </a:rPr>
                        <a:t>游明朝</a:t>
                      </a:r>
                      <a:endParaRPr kumimoji="1" lang="en-US" altLang="ja-JP" sz="2800" dirty="0">
                        <a:latin typeface="游明朝" panose="02020400000000000000" pitchFamily="18" charset="-128"/>
                        <a:ea typeface="游明朝" panose="02020400000000000000" pitchFamily="18" charset="-128"/>
                      </a:endParaRPr>
                    </a:p>
                    <a:p>
                      <a:pPr algn="l"/>
                      <a:r>
                        <a:rPr kumimoji="1" lang="en-US" altLang="ja-JP" sz="2800" dirty="0">
                          <a:latin typeface="Century Schoolbook" panose="02040604050505020304" pitchFamily="18" charset="0"/>
                        </a:rPr>
                        <a:t>Century Schoolbook</a:t>
                      </a:r>
                    </a:p>
                    <a:p>
                      <a:pPr algn="l"/>
                      <a:r>
                        <a:rPr kumimoji="1" lang="en-US" altLang="ja-JP" sz="2800" dirty="0">
                          <a:latin typeface="Times New Roman" panose="02020603050405020304" pitchFamily="18" charset="0"/>
                          <a:cs typeface="Times New Roman" panose="02020603050405020304" pitchFamily="18" charset="0"/>
                        </a:rPr>
                        <a:t>Times New Roman</a:t>
                      </a:r>
                    </a:p>
                    <a:p>
                      <a:pPr algn="l"/>
                      <a:r>
                        <a:rPr kumimoji="1" lang="en-US" altLang="ja-JP" sz="2800" dirty="0">
                          <a:latin typeface="Palatino Linotype" panose="02040502050505030304" pitchFamily="18" charset="0"/>
                        </a:rPr>
                        <a:t>Palatino Linotype</a:t>
                      </a:r>
                    </a:p>
                  </a:txBody>
                  <a:tcPr/>
                </a:tc>
                <a:extLst>
                  <a:ext uri="{0D108BD9-81ED-4DB2-BD59-A6C34878D82A}">
                    <a16:rowId xmlns:a16="http://schemas.microsoft.com/office/drawing/2014/main" val="4293087816"/>
                  </a:ext>
                </a:extLst>
              </a:tr>
              <a:tr h="1300691">
                <a:tc>
                  <a:txBody>
                    <a:bodyPr/>
                    <a:lstStyle/>
                    <a:p>
                      <a:pPr algn="ctr"/>
                      <a:r>
                        <a:rPr kumimoji="1" lang="ja-JP" altLang="en-US" sz="2800" dirty="0"/>
                        <a:t>サン</a:t>
                      </a:r>
                      <a:endParaRPr kumimoji="1" lang="en-US" altLang="ja-JP" sz="2800" dirty="0"/>
                    </a:p>
                    <a:p>
                      <a:pPr algn="ctr"/>
                      <a:r>
                        <a:rPr kumimoji="1" lang="ja-JP" altLang="en-US" sz="2800" dirty="0"/>
                        <a:t>セリフ</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a:t>游ゴシック</a:t>
                      </a:r>
                    </a:p>
                    <a:p>
                      <a:pPr algn="l"/>
                      <a:r>
                        <a:rPr kumimoji="1" lang="en-US" altLang="ja-JP" sz="2800" dirty="0">
                          <a:latin typeface="ＭＳ ゴシック" panose="020B0609070205080204" pitchFamily="49" charset="-128"/>
                          <a:ea typeface="ＭＳ ゴシック" panose="020B0609070205080204" pitchFamily="49" charset="-128"/>
                        </a:rPr>
                        <a:t>MS</a:t>
                      </a:r>
                      <a:r>
                        <a:rPr kumimoji="1" lang="ja-JP" altLang="en-US" sz="2800" dirty="0">
                          <a:latin typeface="ＭＳ ゴシック" panose="020B0609070205080204" pitchFamily="49" charset="-128"/>
                          <a:ea typeface="ＭＳ ゴシック" panose="020B0609070205080204" pitchFamily="49" charset="-128"/>
                        </a:rPr>
                        <a:t>ゴシック</a:t>
                      </a:r>
                      <a:endParaRPr kumimoji="1" lang="en-US" altLang="ja-JP" sz="2800" dirty="0">
                        <a:latin typeface="ＭＳ ゴシック" panose="020B0609070205080204" pitchFamily="49" charset="-128"/>
                        <a:ea typeface="ＭＳ ゴシック" panose="020B0609070205080204" pitchFamily="49" charset="-128"/>
                      </a:endParaRPr>
                    </a:p>
                  </a:txBody>
                  <a:tcPr/>
                </a:tc>
                <a:tc>
                  <a:txBody>
                    <a:bodyPr/>
                    <a:lstStyle/>
                    <a:p>
                      <a:pPr algn="l"/>
                      <a:r>
                        <a:rPr kumimoji="1" lang="ja-JP" altLang="en-US" sz="2800" dirty="0"/>
                        <a:t>游ゴシック</a:t>
                      </a:r>
                      <a:endParaRPr kumimoji="1" lang="en-US" altLang="ja-JP" sz="2800" dirty="0"/>
                    </a:p>
                    <a:p>
                      <a:pPr algn="l"/>
                      <a:r>
                        <a:rPr kumimoji="1" lang="en-US" altLang="ja-JP" sz="2800" dirty="0">
                          <a:latin typeface="Arial" panose="020B0604020202020204" pitchFamily="34" charset="0"/>
                          <a:cs typeface="Arial" panose="020B0604020202020204" pitchFamily="34" charset="0"/>
                        </a:rPr>
                        <a:t>Arial</a:t>
                      </a:r>
                    </a:p>
                    <a:p>
                      <a:pPr algn="l"/>
                      <a:r>
                        <a:rPr kumimoji="1" lang="en-US" altLang="ja-JP" sz="2800" dirty="0">
                          <a:latin typeface="Calibri" panose="020F0502020204030204" pitchFamily="34" charset="0"/>
                          <a:cs typeface="Calibri" panose="020F0502020204030204" pitchFamily="34" charset="0"/>
                        </a:rPr>
                        <a:t>Calibri</a:t>
                      </a:r>
                      <a:endParaRPr kumimoji="1" lang="ja-JP" alt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92768767"/>
                  </a:ext>
                </a:extLst>
              </a:tr>
            </a:tbl>
          </a:graphicData>
        </a:graphic>
      </p:graphicFrame>
      <p:sp>
        <p:nvSpPr>
          <p:cNvPr id="4" name="テキスト ボックス 3">
            <a:extLst>
              <a:ext uri="{FF2B5EF4-FFF2-40B4-BE49-F238E27FC236}">
                <a16:creationId xmlns:a16="http://schemas.microsoft.com/office/drawing/2014/main" id="{52CB7148-8151-1A0D-19E5-14393FA43768}"/>
              </a:ext>
            </a:extLst>
          </p:cNvPr>
          <p:cNvSpPr txBox="1"/>
          <p:nvPr/>
        </p:nvSpPr>
        <p:spPr>
          <a:xfrm>
            <a:off x="1026392" y="5495632"/>
            <a:ext cx="10832008" cy="1096582"/>
          </a:xfrm>
          <a:prstGeom prst="rect">
            <a:avLst/>
          </a:prstGeom>
          <a:noFill/>
        </p:spPr>
        <p:txBody>
          <a:bodyPr wrap="squar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MS</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明朝の従属欧文</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半角文字</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は幅が「全角</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字＝半角</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2</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字」であり半角文字が細く等幅なので見づらい</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。游明朝の従属欧文は美しい。</a:t>
            </a:r>
          </a:p>
        </p:txBody>
      </p:sp>
    </p:spTree>
    <p:extLst>
      <p:ext uri="{BB962C8B-B14F-4D97-AF65-F5344CB8AC3E}">
        <p14:creationId xmlns:p14="http://schemas.microsoft.com/office/powerpoint/2010/main" val="3730433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A18FAD-BA7C-B2F5-A4FB-6BD78D720529}"/>
              </a:ext>
            </a:extLst>
          </p:cNvPr>
          <p:cNvSpPr>
            <a:spLocks noGrp="1"/>
          </p:cNvSpPr>
          <p:nvPr>
            <p:ph type="title"/>
          </p:nvPr>
        </p:nvSpPr>
        <p:spPr/>
        <p:txBody>
          <a:bodyPr/>
          <a:lstStyle/>
          <a:p>
            <a:r>
              <a:rPr kumimoji="1" lang="ja-JP" altLang="en-US" dirty="0"/>
              <a:t>イタリック体</a:t>
            </a:r>
          </a:p>
        </p:txBody>
      </p:sp>
      <p:sp>
        <p:nvSpPr>
          <p:cNvPr id="3" name="テキスト ボックス 2">
            <a:extLst>
              <a:ext uri="{FF2B5EF4-FFF2-40B4-BE49-F238E27FC236}">
                <a16:creationId xmlns:a16="http://schemas.microsoft.com/office/drawing/2014/main" id="{069E9424-E92D-C95F-BD66-CF6A7839F9BB}"/>
              </a:ext>
            </a:extLst>
          </p:cNvPr>
          <p:cNvSpPr txBox="1"/>
          <p:nvPr/>
        </p:nvSpPr>
        <p:spPr>
          <a:xfrm>
            <a:off x="1108713" y="2128651"/>
            <a:ext cx="1293944" cy="824585"/>
          </a:xfrm>
          <a:prstGeom prst="rect">
            <a:avLst/>
          </a:prstGeom>
          <a:noFill/>
        </p:spPr>
        <p:txBody>
          <a:bodyPr wrap="none" rtlCol="0">
            <a:spAutoFit/>
          </a:bodyPr>
          <a:lstStyle/>
          <a:p>
            <a:pPr algn="l">
              <a:lnSpc>
                <a:spcPct val="120000"/>
              </a:lnSpc>
            </a:pPr>
            <a:r>
              <a:rPr kumimoji="1" lang="en-US" altLang="ja-JP" sz="4400" dirty="0">
                <a:latin typeface="Century Schoolbook" panose="02040604050505020304" pitchFamily="18" charset="0"/>
                <a:ea typeface="游ゴシック Medium" panose="020B0500000000000000" pitchFamily="50" charset="-128"/>
                <a:cs typeface="Adobe Devanagari" panose="02040503050201020203" pitchFamily="18" charset="0"/>
              </a:rPr>
              <a:t>a   </a:t>
            </a:r>
            <a:r>
              <a:rPr kumimoji="1" lang="en-US" altLang="ja-JP" sz="4400" i="1" dirty="0" err="1">
                <a:latin typeface="Century Schoolbook" panose="02040604050505020304" pitchFamily="18" charset="0"/>
                <a:ea typeface="游ゴシック Medium" panose="020B0500000000000000" pitchFamily="50" charset="-128"/>
                <a:cs typeface="Adobe Devanagari" panose="02040503050201020203" pitchFamily="18" charset="0"/>
              </a:rPr>
              <a:t>a</a:t>
            </a:r>
            <a:endParaRPr kumimoji="1" lang="en-US" altLang="ja-JP" sz="4400" i="1" dirty="0">
              <a:latin typeface="Century Schoolbook" panose="02040604050505020304" pitchFamily="18" charset="0"/>
              <a:ea typeface="游ゴシック Medium" panose="020B0500000000000000" pitchFamily="50" charset="-128"/>
              <a:cs typeface="Adobe Devanagari" panose="02040503050201020203" pitchFamily="18" charset="0"/>
            </a:endParaRPr>
          </a:p>
        </p:txBody>
      </p:sp>
      <p:sp>
        <p:nvSpPr>
          <p:cNvPr id="4" name="テキスト ボックス 3">
            <a:extLst>
              <a:ext uri="{FF2B5EF4-FFF2-40B4-BE49-F238E27FC236}">
                <a16:creationId xmlns:a16="http://schemas.microsoft.com/office/drawing/2014/main" id="{47F44567-8FF3-3E96-56F1-6BEC682BE22D}"/>
              </a:ext>
            </a:extLst>
          </p:cNvPr>
          <p:cNvSpPr txBox="1"/>
          <p:nvPr/>
        </p:nvSpPr>
        <p:spPr>
          <a:xfrm>
            <a:off x="983432" y="1566795"/>
            <a:ext cx="3496470" cy="579518"/>
          </a:xfrm>
          <a:prstGeom prst="rect">
            <a:avLst/>
          </a:prstGeom>
          <a:noFill/>
        </p:spPr>
        <p:txBody>
          <a:bodyPr wrap="none" rtlCol="0">
            <a:spAutoFit/>
          </a:bodyPr>
          <a:lstStyle/>
          <a:p>
            <a:pPr algn="l">
              <a:lnSpc>
                <a:spcPct val="120000"/>
              </a:lnSpc>
            </a:pPr>
            <a:r>
              <a:rPr kumimoji="1" lang="en-US" altLang="ja-JP" sz="2800" dirty="0">
                <a:latin typeface="Century Schoolbook" panose="02040604050505020304" pitchFamily="18" charset="0"/>
                <a:ea typeface="游ゴシック Medium" panose="020B0500000000000000" pitchFamily="50" charset="-128"/>
                <a:cs typeface="Adobe Devanagari" panose="02040503050201020203" pitchFamily="18" charset="0"/>
              </a:rPr>
              <a:t>Century Schoolbook</a:t>
            </a:r>
            <a:endParaRPr kumimoji="1" lang="ja-JP" altLang="en-US" sz="2800" dirty="0">
              <a:latin typeface="Century Schoolbook" panose="02040604050505020304" pitchFamily="18" charset="0"/>
              <a:ea typeface="游ゴシック Medium" panose="020B0500000000000000" pitchFamily="50" charset="-128"/>
              <a:cs typeface="Adobe Devanagari" panose="02040503050201020203" pitchFamily="18" charset="0"/>
            </a:endParaRPr>
          </a:p>
        </p:txBody>
      </p:sp>
      <p:sp>
        <p:nvSpPr>
          <p:cNvPr id="5" name="テキスト ボックス 4">
            <a:extLst>
              <a:ext uri="{FF2B5EF4-FFF2-40B4-BE49-F238E27FC236}">
                <a16:creationId xmlns:a16="http://schemas.microsoft.com/office/drawing/2014/main" id="{71C60373-9B6A-8AC9-2EA7-B1F3CE23F5F7}"/>
              </a:ext>
            </a:extLst>
          </p:cNvPr>
          <p:cNvSpPr txBox="1"/>
          <p:nvPr/>
        </p:nvSpPr>
        <p:spPr>
          <a:xfrm>
            <a:off x="1108713" y="2869185"/>
            <a:ext cx="1284326" cy="824585"/>
          </a:xfrm>
          <a:prstGeom prst="rect">
            <a:avLst/>
          </a:prstGeom>
          <a:noFill/>
        </p:spPr>
        <p:txBody>
          <a:bodyPr wrap="none" rtlCol="0">
            <a:spAutoFit/>
          </a:bodyPr>
          <a:lstStyle/>
          <a:p>
            <a:pPr algn="l">
              <a:lnSpc>
                <a:spcPct val="120000"/>
              </a:lnSpc>
            </a:pPr>
            <a:r>
              <a:rPr kumimoji="1" lang="en-US" altLang="ja-JP" sz="4400" dirty="0">
                <a:latin typeface="Century Schoolbook" panose="02040604050505020304" pitchFamily="18" charset="0"/>
                <a:ea typeface="游ゴシック Medium" panose="020B0500000000000000" pitchFamily="50" charset="-128"/>
                <a:cs typeface="Adobe Devanagari" panose="02040503050201020203" pitchFamily="18" charset="0"/>
              </a:rPr>
              <a:t>b   </a:t>
            </a:r>
            <a:r>
              <a:rPr kumimoji="1" lang="en-US" altLang="ja-JP" sz="4400" i="1" dirty="0" err="1">
                <a:latin typeface="Century Schoolbook" panose="02040604050505020304" pitchFamily="18" charset="0"/>
                <a:ea typeface="游ゴシック Medium" panose="020B0500000000000000" pitchFamily="50" charset="-128"/>
                <a:cs typeface="Adobe Devanagari" panose="02040503050201020203" pitchFamily="18" charset="0"/>
              </a:rPr>
              <a:t>b</a:t>
            </a:r>
            <a:endParaRPr kumimoji="1" lang="en-US" altLang="ja-JP" sz="4400" i="1" dirty="0">
              <a:latin typeface="Century Schoolbook" panose="02040604050505020304" pitchFamily="18" charset="0"/>
              <a:ea typeface="游ゴシック Medium" panose="020B0500000000000000" pitchFamily="50" charset="-128"/>
              <a:cs typeface="Adobe Devanagari" panose="02040503050201020203" pitchFamily="18" charset="0"/>
            </a:endParaRPr>
          </a:p>
        </p:txBody>
      </p:sp>
      <p:sp>
        <p:nvSpPr>
          <p:cNvPr id="7" name="テキスト ボックス 6">
            <a:extLst>
              <a:ext uri="{FF2B5EF4-FFF2-40B4-BE49-F238E27FC236}">
                <a16:creationId xmlns:a16="http://schemas.microsoft.com/office/drawing/2014/main" id="{E57C14D9-AD06-4579-AB3E-FC383884DC22}"/>
              </a:ext>
            </a:extLst>
          </p:cNvPr>
          <p:cNvSpPr txBox="1"/>
          <p:nvPr/>
        </p:nvSpPr>
        <p:spPr>
          <a:xfrm>
            <a:off x="1108713" y="3609719"/>
            <a:ext cx="1252266" cy="824585"/>
          </a:xfrm>
          <a:prstGeom prst="rect">
            <a:avLst/>
          </a:prstGeom>
          <a:noFill/>
        </p:spPr>
        <p:txBody>
          <a:bodyPr wrap="none" rtlCol="0">
            <a:spAutoFit/>
          </a:bodyPr>
          <a:lstStyle/>
          <a:p>
            <a:pPr algn="l">
              <a:lnSpc>
                <a:spcPct val="120000"/>
              </a:lnSpc>
            </a:pPr>
            <a:r>
              <a:rPr kumimoji="1" lang="en-US" altLang="ja-JP" sz="4400" dirty="0">
                <a:latin typeface="Century Schoolbook" panose="02040604050505020304" pitchFamily="18" charset="0"/>
                <a:ea typeface="游ゴシック Medium" panose="020B0500000000000000" pitchFamily="50" charset="-128"/>
                <a:cs typeface="Adobe Devanagari" panose="02040503050201020203" pitchFamily="18" charset="0"/>
              </a:rPr>
              <a:t>v   </a:t>
            </a:r>
            <a:r>
              <a:rPr kumimoji="1" lang="en-US" altLang="ja-JP" sz="4400" i="1" dirty="0" err="1">
                <a:latin typeface="Century Schoolbook" panose="02040604050505020304" pitchFamily="18" charset="0"/>
                <a:ea typeface="游ゴシック Medium" panose="020B0500000000000000" pitchFamily="50" charset="-128"/>
                <a:cs typeface="Adobe Devanagari" panose="02040503050201020203" pitchFamily="18" charset="0"/>
              </a:rPr>
              <a:t>v</a:t>
            </a:r>
            <a:endParaRPr kumimoji="1" lang="en-US" altLang="ja-JP" sz="4400" i="1" dirty="0">
              <a:latin typeface="Century Schoolbook" panose="02040604050505020304" pitchFamily="18" charset="0"/>
              <a:ea typeface="游ゴシック Medium" panose="020B0500000000000000" pitchFamily="50" charset="-128"/>
              <a:cs typeface="Adobe Devanagari" panose="02040503050201020203" pitchFamily="18" charset="0"/>
            </a:endParaRPr>
          </a:p>
        </p:txBody>
      </p:sp>
      <p:sp>
        <p:nvSpPr>
          <p:cNvPr id="8" name="テキスト ボックス 7">
            <a:extLst>
              <a:ext uri="{FF2B5EF4-FFF2-40B4-BE49-F238E27FC236}">
                <a16:creationId xmlns:a16="http://schemas.microsoft.com/office/drawing/2014/main" id="{47706847-3D9E-3FEC-753D-2E48A1C7B251}"/>
              </a:ext>
            </a:extLst>
          </p:cNvPr>
          <p:cNvSpPr txBox="1"/>
          <p:nvPr/>
        </p:nvSpPr>
        <p:spPr>
          <a:xfrm>
            <a:off x="1108713" y="4350252"/>
            <a:ext cx="1241045" cy="824585"/>
          </a:xfrm>
          <a:prstGeom prst="rect">
            <a:avLst/>
          </a:prstGeom>
          <a:noFill/>
        </p:spPr>
        <p:txBody>
          <a:bodyPr wrap="none" rtlCol="0">
            <a:spAutoFit/>
          </a:bodyPr>
          <a:lstStyle/>
          <a:p>
            <a:pPr algn="l">
              <a:lnSpc>
                <a:spcPct val="120000"/>
              </a:lnSpc>
            </a:pPr>
            <a:r>
              <a:rPr kumimoji="1" lang="en-US" altLang="ja-JP" sz="4400" dirty="0">
                <a:latin typeface="Century Schoolbook" panose="02040604050505020304" pitchFamily="18" charset="0"/>
                <a:ea typeface="游ゴシック Medium" panose="020B0500000000000000" pitchFamily="50" charset="-128"/>
                <a:cs typeface="Adobe Devanagari" panose="02040503050201020203" pitchFamily="18" charset="0"/>
              </a:rPr>
              <a:t>x   </a:t>
            </a:r>
            <a:r>
              <a:rPr kumimoji="1" lang="en-US" altLang="ja-JP" sz="4400" i="1" dirty="0" err="1">
                <a:latin typeface="Century Schoolbook" panose="02040604050505020304" pitchFamily="18" charset="0"/>
                <a:ea typeface="游ゴシック Medium" panose="020B0500000000000000" pitchFamily="50" charset="-128"/>
                <a:cs typeface="Adobe Devanagari" panose="02040503050201020203" pitchFamily="18" charset="0"/>
              </a:rPr>
              <a:t>x</a:t>
            </a:r>
            <a:endParaRPr kumimoji="1" lang="en-US" altLang="ja-JP" sz="4400" i="1" dirty="0">
              <a:latin typeface="Century Schoolbook" panose="02040604050505020304" pitchFamily="18" charset="0"/>
              <a:ea typeface="游ゴシック Medium" panose="020B0500000000000000" pitchFamily="50" charset="-128"/>
              <a:cs typeface="Adobe Devanagari" panose="02040503050201020203" pitchFamily="18" charset="0"/>
            </a:endParaRPr>
          </a:p>
        </p:txBody>
      </p:sp>
      <p:sp>
        <p:nvSpPr>
          <p:cNvPr id="9" name="テキスト ボックス 8">
            <a:extLst>
              <a:ext uri="{FF2B5EF4-FFF2-40B4-BE49-F238E27FC236}">
                <a16:creationId xmlns:a16="http://schemas.microsoft.com/office/drawing/2014/main" id="{C373CBCF-A892-D047-53A3-257706231C8E}"/>
              </a:ext>
            </a:extLst>
          </p:cNvPr>
          <p:cNvSpPr txBox="1"/>
          <p:nvPr/>
        </p:nvSpPr>
        <p:spPr>
          <a:xfrm>
            <a:off x="1087457" y="5379027"/>
            <a:ext cx="3416320" cy="1096582"/>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傾けただけではない</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字形が変化</a:t>
            </a:r>
          </a:p>
        </p:txBody>
      </p:sp>
      <p:sp>
        <p:nvSpPr>
          <p:cNvPr id="10" name="テキスト ボックス 9">
            <a:extLst>
              <a:ext uri="{FF2B5EF4-FFF2-40B4-BE49-F238E27FC236}">
                <a16:creationId xmlns:a16="http://schemas.microsoft.com/office/drawing/2014/main" id="{B951F56E-7B59-21E2-7A4A-8AE0C8C6788E}"/>
              </a:ext>
            </a:extLst>
          </p:cNvPr>
          <p:cNvSpPr txBox="1"/>
          <p:nvPr/>
        </p:nvSpPr>
        <p:spPr>
          <a:xfrm>
            <a:off x="6009880" y="1566795"/>
            <a:ext cx="1261884" cy="574709"/>
          </a:xfrm>
          <a:prstGeom prst="rect">
            <a:avLst/>
          </a:prstGeom>
          <a:noFill/>
        </p:spPr>
        <p:txBody>
          <a:bodyPr wrap="none" rtlCol="0">
            <a:spAutoFit/>
          </a:bodyPr>
          <a:lstStyle/>
          <a:p>
            <a:pPr algn="l">
              <a:lnSpc>
                <a:spcPct val="120000"/>
              </a:lnSpc>
            </a:pPr>
            <a:r>
              <a:rPr kumimoji="1" lang="ja-JP" altLang="en-US" sz="2800" dirty="0">
                <a:latin typeface="Century Schoolbook" panose="02040604050505020304" pitchFamily="18" charset="0"/>
                <a:ea typeface="游ゴシック Medium" panose="020B0500000000000000" pitchFamily="50" charset="-128"/>
                <a:cs typeface="Adobe Devanagari" panose="02040503050201020203" pitchFamily="18" charset="0"/>
              </a:rPr>
              <a:t>游明朝</a:t>
            </a:r>
          </a:p>
        </p:txBody>
      </p:sp>
      <p:sp>
        <p:nvSpPr>
          <p:cNvPr id="11" name="テキスト ボックス 10">
            <a:extLst>
              <a:ext uri="{FF2B5EF4-FFF2-40B4-BE49-F238E27FC236}">
                <a16:creationId xmlns:a16="http://schemas.microsoft.com/office/drawing/2014/main" id="{B053B8CD-10A4-1298-8B9A-F14E5F26FCE3}"/>
              </a:ext>
            </a:extLst>
          </p:cNvPr>
          <p:cNvSpPr txBox="1"/>
          <p:nvPr/>
        </p:nvSpPr>
        <p:spPr>
          <a:xfrm>
            <a:off x="6009880" y="2194688"/>
            <a:ext cx="1261884" cy="577850"/>
          </a:xfrm>
          <a:prstGeom prst="rect">
            <a:avLst/>
          </a:prstGeom>
          <a:noFill/>
        </p:spPr>
        <p:txBody>
          <a:bodyPr wrap="none" rtlCol="0">
            <a:spAutoFit/>
          </a:bodyPr>
          <a:lstStyle/>
          <a:p>
            <a:pPr algn="l">
              <a:lnSpc>
                <a:spcPct val="120000"/>
              </a:lnSpc>
            </a:pPr>
            <a:r>
              <a:rPr kumimoji="1" lang="ja-JP" altLang="en-US" sz="2800" dirty="0">
                <a:latin typeface="游明朝" panose="02020400000000000000" pitchFamily="18" charset="-128"/>
                <a:ea typeface="游明朝" panose="02020400000000000000" pitchFamily="18" charset="-128"/>
                <a:cs typeface="Adobe Devanagari" panose="02040503050201020203" pitchFamily="18" charset="0"/>
              </a:rPr>
              <a:t>か　</a:t>
            </a:r>
            <a:r>
              <a:rPr kumimoji="1" lang="ja-JP" altLang="en-US" sz="2800" i="1" dirty="0">
                <a:latin typeface="游明朝" panose="02020400000000000000" pitchFamily="18" charset="-128"/>
                <a:ea typeface="游明朝" panose="02020400000000000000" pitchFamily="18" charset="-128"/>
                <a:cs typeface="Adobe Devanagari" panose="02040503050201020203" pitchFamily="18" charset="0"/>
              </a:rPr>
              <a:t>か</a:t>
            </a:r>
          </a:p>
        </p:txBody>
      </p:sp>
      <p:sp>
        <p:nvSpPr>
          <p:cNvPr id="12" name="テキスト ボックス 11">
            <a:extLst>
              <a:ext uri="{FF2B5EF4-FFF2-40B4-BE49-F238E27FC236}">
                <a16:creationId xmlns:a16="http://schemas.microsoft.com/office/drawing/2014/main" id="{FD68532B-1302-A67E-0E18-EB0304DDC188}"/>
              </a:ext>
            </a:extLst>
          </p:cNvPr>
          <p:cNvSpPr txBox="1"/>
          <p:nvPr/>
        </p:nvSpPr>
        <p:spPr>
          <a:xfrm>
            <a:off x="6038292" y="2787185"/>
            <a:ext cx="1261884" cy="577850"/>
          </a:xfrm>
          <a:prstGeom prst="rect">
            <a:avLst/>
          </a:prstGeom>
          <a:noFill/>
        </p:spPr>
        <p:txBody>
          <a:bodyPr wrap="none" rtlCol="0">
            <a:spAutoFit/>
          </a:bodyPr>
          <a:lstStyle/>
          <a:p>
            <a:pPr algn="l">
              <a:lnSpc>
                <a:spcPct val="120000"/>
              </a:lnSpc>
            </a:pPr>
            <a:r>
              <a:rPr kumimoji="1" lang="ja-JP" altLang="en-US" sz="2800" dirty="0">
                <a:latin typeface="游明朝" panose="02020400000000000000" pitchFamily="18" charset="-128"/>
                <a:ea typeface="游明朝" panose="02020400000000000000" pitchFamily="18" charset="-128"/>
                <a:cs typeface="Adobe Devanagari" panose="02040503050201020203" pitchFamily="18" charset="0"/>
              </a:rPr>
              <a:t>目　</a:t>
            </a:r>
            <a:r>
              <a:rPr kumimoji="1" lang="ja-JP" altLang="en-US" sz="2800" i="1" dirty="0">
                <a:latin typeface="游明朝" panose="02020400000000000000" pitchFamily="18" charset="-128"/>
                <a:ea typeface="游明朝" panose="02020400000000000000" pitchFamily="18" charset="-128"/>
                <a:cs typeface="Adobe Devanagari" panose="02040503050201020203" pitchFamily="18" charset="0"/>
              </a:rPr>
              <a:t>目</a:t>
            </a:r>
          </a:p>
        </p:txBody>
      </p:sp>
      <p:sp>
        <p:nvSpPr>
          <p:cNvPr id="13" name="テキスト ボックス 12">
            <a:extLst>
              <a:ext uri="{FF2B5EF4-FFF2-40B4-BE49-F238E27FC236}">
                <a16:creationId xmlns:a16="http://schemas.microsoft.com/office/drawing/2014/main" id="{4F818C28-CEDF-BC85-F3A4-1233A6A4BE9D}"/>
              </a:ext>
            </a:extLst>
          </p:cNvPr>
          <p:cNvSpPr txBox="1"/>
          <p:nvPr/>
        </p:nvSpPr>
        <p:spPr>
          <a:xfrm>
            <a:off x="6050842" y="5122485"/>
            <a:ext cx="1553630" cy="557525"/>
          </a:xfrm>
          <a:prstGeom prst="rect">
            <a:avLst/>
          </a:prstGeom>
          <a:noFill/>
        </p:spPr>
        <p:txBody>
          <a:bodyPr wrap="none" rtlCol="0">
            <a:spAutoFit/>
          </a:bodyPr>
          <a:lstStyle/>
          <a:p>
            <a:pPr algn="l">
              <a:lnSpc>
                <a:spcPct val="120000"/>
              </a:lnSpc>
            </a:pPr>
            <a:r>
              <a:rPr kumimoji="1" lang="en-US" altLang="ja-JP" sz="2800" dirty="0">
                <a:latin typeface="Century Schoolbook" panose="02040604050505020304" pitchFamily="18" charset="0"/>
                <a:ea typeface="游ゴシック Medium" panose="020B0500000000000000" pitchFamily="50" charset="-128"/>
                <a:cs typeface="Adobe Devanagari" panose="02040503050201020203" pitchFamily="18" charset="0"/>
              </a:rPr>
              <a:t>Century</a:t>
            </a:r>
            <a:endParaRPr kumimoji="1" lang="ja-JP" altLang="en-US" sz="2800" dirty="0">
              <a:latin typeface="Century Schoolbook" panose="02040604050505020304" pitchFamily="18" charset="0"/>
              <a:ea typeface="游ゴシック Medium" panose="020B0500000000000000" pitchFamily="50" charset="-128"/>
              <a:cs typeface="Adobe Devanagari" panose="02040503050201020203" pitchFamily="18" charset="0"/>
            </a:endParaRPr>
          </a:p>
        </p:txBody>
      </p:sp>
      <p:sp>
        <p:nvSpPr>
          <p:cNvPr id="14" name="テキスト ボックス 13">
            <a:extLst>
              <a:ext uri="{FF2B5EF4-FFF2-40B4-BE49-F238E27FC236}">
                <a16:creationId xmlns:a16="http://schemas.microsoft.com/office/drawing/2014/main" id="{813C42D0-F660-0146-A147-245A9AD2DD36}"/>
              </a:ext>
            </a:extLst>
          </p:cNvPr>
          <p:cNvSpPr txBox="1"/>
          <p:nvPr/>
        </p:nvSpPr>
        <p:spPr>
          <a:xfrm>
            <a:off x="6071618" y="5497418"/>
            <a:ext cx="1293944" cy="824585"/>
          </a:xfrm>
          <a:prstGeom prst="rect">
            <a:avLst/>
          </a:prstGeom>
          <a:noFill/>
        </p:spPr>
        <p:txBody>
          <a:bodyPr wrap="none" rtlCol="0">
            <a:spAutoFit/>
          </a:bodyPr>
          <a:lstStyle/>
          <a:p>
            <a:pPr algn="l">
              <a:lnSpc>
                <a:spcPct val="120000"/>
              </a:lnSpc>
            </a:pPr>
            <a:r>
              <a:rPr kumimoji="1" lang="en-US" altLang="ja-JP" sz="4400" dirty="0">
                <a:latin typeface="Century" panose="02040604050505020304" pitchFamily="18" charset="0"/>
                <a:ea typeface="游ゴシック Medium" panose="020B0500000000000000" pitchFamily="50" charset="-128"/>
                <a:cs typeface="Adobe Devanagari" panose="02040503050201020203" pitchFamily="18" charset="0"/>
              </a:rPr>
              <a:t>a   </a:t>
            </a:r>
            <a:r>
              <a:rPr kumimoji="1" lang="en-US" altLang="ja-JP" sz="4400" i="1" dirty="0" err="1">
                <a:latin typeface="Century" panose="02040604050505020304" pitchFamily="18" charset="0"/>
                <a:ea typeface="游ゴシック Medium" panose="020B0500000000000000" pitchFamily="50" charset="-128"/>
                <a:cs typeface="Adobe Devanagari" panose="02040503050201020203" pitchFamily="18" charset="0"/>
              </a:rPr>
              <a:t>a</a:t>
            </a:r>
            <a:endParaRPr kumimoji="1" lang="en-US" altLang="ja-JP" sz="4400" i="1" dirty="0">
              <a:latin typeface="Century" panose="02040604050505020304" pitchFamily="18" charset="0"/>
              <a:ea typeface="游ゴシック Medium" panose="020B0500000000000000" pitchFamily="50" charset="-128"/>
              <a:cs typeface="Adobe Devanagari" panose="02040503050201020203" pitchFamily="18" charset="0"/>
            </a:endParaRPr>
          </a:p>
        </p:txBody>
      </p:sp>
      <p:sp>
        <p:nvSpPr>
          <p:cNvPr id="15" name="テキスト ボックス 14">
            <a:extLst>
              <a:ext uri="{FF2B5EF4-FFF2-40B4-BE49-F238E27FC236}">
                <a16:creationId xmlns:a16="http://schemas.microsoft.com/office/drawing/2014/main" id="{3A5E0E8A-8F5C-79A1-1E2C-C7731744D8FA}"/>
              </a:ext>
            </a:extLst>
          </p:cNvPr>
          <p:cNvSpPr txBox="1"/>
          <p:nvPr/>
        </p:nvSpPr>
        <p:spPr>
          <a:xfrm>
            <a:off x="8107325" y="5680010"/>
            <a:ext cx="1980029"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傾けただけ</a:t>
            </a:r>
          </a:p>
        </p:txBody>
      </p:sp>
      <p:sp>
        <p:nvSpPr>
          <p:cNvPr id="16" name="テキスト ボックス 15">
            <a:extLst>
              <a:ext uri="{FF2B5EF4-FFF2-40B4-BE49-F238E27FC236}">
                <a16:creationId xmlns:a16="http://schemas.microsoft.com/office/drawing/2014/main" id="{78BEC12B-0487-014D-0BCE-6C5A08D95DFE}"/>
              </a:ext>
            </a:extLst>
          </p:cNvPr>
          <p:cNvSpPr txBox="1"/>
          <p:nvPr/>
        </p:nvSpPr>
        <p:spPr>
          <a:xfrm>
            <a:off x="7927514" y="1702476"/>
            <a:ext cx="4130374" cy="2647776"/>
          </a:xfrm>
          <a:prstGeom prst="rect">
            <a:avLst/>
          </a:prstGeom>
          <a:noFill/>
        </p:spPr>
        <p:txBody>
          <a:bodyPr wrap="square" rtlCol="0">
            <a:spAutoFit/>
          </a:bodyPr>
          <a:lstStyle/>
          <a:p>
            <a:pPr marL="357188" indent="-357188" algn="l">
              <a:lnSpc>
                <a:spcPct val="120000"/>
              </a:lnSpc>
              <a:buSzPct val="80000"/>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座標変換で傾けただけ</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357188" indent="-357188" algn="l">
              <a:lnSpc>
                <a:spcPct val="120000"/>
              </a:lnSpc>
              <a:buSzPct val="80000"/>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日本語にイタリックの概念はない</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357188" indent="-357188" algn="l">
              <a:lnSpc>
                <a:spcPct val="120000"/>
              </a:lnSpc>
              <a:buSzPct val="80000"/>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従属欧文のイタリックは美しくない</a:t>
            </a:r>
          </a:p>
        </p:txBody>
      </p:sp>
      <p:sp>
        <p:nvSpPr>
          <p:cNvPr id="6" name="テキスト ボックス 5">
            <a:extLst>
              <a:ext uri="{FF2B5EF4-FFF2-40B4-BE49-F238E27FC236}">
                <a16:creationId xmlns:a16="http://schemas.microsoft.com/office/drawing/2014/main" id="{BB5B57AE-A886-8071-730A-0F09D4F96732}"/>
              </a:ext>
            </a:extLst>
          </p:cNvPr>
          <p:cNvSpPr txBox="1"/>
          <p:nvPr/>
        </p:nvSpPr>
        <p:spPr>
          <a:xfrm>
            <a:off x="6094650" y="3166649"/>
            <a:ext cx="1164101" cy="855362"/>
          </a:xfrm>
          <a:prstGeom prst="rect">
            <a:avLst/>
          </a:prstGeom>
          <a:noFill/>
        </p:spPr>
        <p:txBody>
          <a:bodyPr wrap="none" rtlCol="0">
            <a:spAutoFit/>
          </a:bodyPr>
          <a:lstStyle/>
          <a:p>
            <a:pPr algn="l">
              <a:lnSpc>
                <a:spcPct val="120000"/>
              </a:lnSpc>
            </a:pPr>
            <a:r>
              <a:rPr kumimoji="1" lang="en-US" altLang="ja-JP" sz="4400" dirty="0">
                <a:latin typeface="游明朝" panose="02020400000000000000" pitchFamily="18" charset="-128"/>
                <a:ea typeface="游明朝" panose="02020400000000000000" pitchFamily="18" charset="-128"/>
                <a:cs typeface="Adobe Devanagari" panose="02040503050201020203" pitchFamily="18" charset="0"/>
              </a:rPr>
              <a:t>a   </a:t>
            </a:r>
            <a:r>
              <a:rPr kumimoji="1" lang="en-US" altLang="ja-JP" sz="4400" i="1" dirty="0" err="1">
                <a:latin typeface="游明朝" panose="02020400000000000000" pitchFamily="18" charset="-128"/>
                <a:ea typeface="游明朝" panose="02020400000000000000" pitchFamily="18" charset="-128"/>
                <a:cs typeface="Adobe Devanagari" panose="02040503050201020203" pitchFamily="18" charset="0"/>
              </a:rPr>
              <a:t>a</a:t>
            </a:r>
            <a:endParaRPr kumimoji="1" lang="ja-JP" altLang="en-US" sz="4400" i="1" dirty="0">
              <a:latin typeface="游明朝" panose="02020400000000000000" pitchFamily="18" charset="-128"/>
              <a:ea typeface="游明朝" panose="02020400000000000000" pitchFamily="18" charset="-128"/>
              <a:cs typeface="Adobe Devanagari" panose="02040503050201020203" pitchFamily="18" charset="0"/>
            </a:endParaRPr>
          </a:p>
        </p:txBody>
      </p:sp>
    </p:spTree>
    <p:extLst>
      <p:ext uri="{BB962C8B-B14F-4D97-AF65-F5344CB8AC3E}">
        <p14:creationId xmlns:p14="http://schemas.microsoft.com/office/powerpoint/2010/main" val="3659957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145C74-D50E-44EE-6F33-478F8799805C}"/>
              </a:ext>
            </a:extLst>
          </p:cNvPr>
          <p:cNvSpPr>
            <a:spLocks noGrp="1"/>
          </p:cNvSpPr>
          <p:nvPr>
            <p:ph type="title"/>
          </p:nvPr>
        </p:nvSpPr>
        <p:spPr/>
        <p:txBody>
          <a:bodyPr/>
          <a:lstStyle/>
          <a:p>
            <a:r>
              <a:rPr kumimoji="1" lang="ja-JP" altLang="en-US" dirty="0"/>
              <a:t>ボールド体</a:t>
            </a:r>
          </a:p>
        </p:txBody>
      </p:sp>
      <p:sp>
        <p:nvSpPr>
          <p:cNvPr id="5" name="テキスト ボックス 4">
            <a:extLst>
              <a:ext uri="{FF2B5EF4-FFF2-40B4-BE49-F238E27FC236}">
                <a16:creationId xmlns:a16="http://schemas.microsoft.com/office/drawing/2014/main" id="{25A5DC0F-FE9A-5F2F-FFB8-FF7D91A3E344}"/>
              </a:ext>
            </a:extLst>
          </p:cNvPr>
          <p:cNvSpPr txBox="1"/>
          <p:nvPr/>
        </p:nvSpPr>
        <p:spPr>
          <a:xfrm flipH="1">
            <a:off x="6981135" y="2559507"/>
            <a:ext cx="5210865" cy="2647776"/>
          </a:xfrm>
          <a:prstGeom prst="rect">
            <a:avLst/>
          </a:prstGeom>
          <a:noFill/>
        </p:spPr>
        <p:txBody>
          <a:bodyPr wrap="square" rtlCol="0">
            <a:spAutoFit/>
          </a:bodyPr>
          <a:lstStyle/>
          <a:p>
            <a:pPr marL="361950" indent="-361950" algn="l">
              <a:lnSpc>
                <a:spcPct val="120000"/>
              </a:lnSpc>
            </a:pPr>
            <a:r>
              <a:rPr kumimoji="1" lang="ja-JP" altLang="en-US" sz="2800" b="1" dirty="0">
                <a:latin typeface="游ゴシック" panose="020B0400000000000000" pitchFamily="50" charset="-128"/>
                <a:ea typeface="游ゴシック" panose="020B0400000000000000" pitchFamily="50" charset="-128"/>
                <a:cs typeface="Adobe Devanagari" panose="02040503050201020203" pitchFamily="18" charset="0"/>
              </a:rPr>
              <a:t>文字のしくみ</a:t>
            </a:r>
            <a:endParaRPr kumimoji="1" lang="en-US" altLang="ja-JP" sz="2800" b="1" dirty="0">
              <a:latin typeface="游ゴシック" panose="020B0400000000000000" pitchFamily="50" charset="-128"/>
              <a:ea typeface="游ゴシック" panose="020B0400000000000000" pitchFamily="50" charset="-128"/>
              <a:cs typeface="Adobe Devanagari" panose="02040503050201020203" pitchFamily="18" charset="0"/>
            </a:endParaRPr>
          </a:p>
          <a:p>
            <a:pPr marL="361950" indent="-361950" algn="l">
              <a:lnSpc>
                <a:spcPct val="120000"/>
              </a:lnSpc>
            </a:pPr>
            <a:endParaRPr kumimoji="1" lang="en-US" altLang="ja-JP" sz="2800" b="1" dirty="0">
              <a:latin typeface="游ゴシック" panose="020B0400000000000000" pitchFamily="50" charset="-128"/>
              <a:ea typeface="游ゴシック" panose="020B0400000000000000" pitchFamily="50" charset="-128"/>
              <a:cs typeface="Adobe Devanagari" panose="02040503050201020203" pitchFamily="18" charset="0"/>
            </a:endParaRPr>
          </a:p>
          <a:p>
            <a:pPr marL="361950" indent="-361950"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太さ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0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の</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 3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次ベジェ曲線で輪郭を描画</a:t>
            </a: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361950" indent="-361950"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2.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内側を塗りつぶす</a:t>
            </a:r>
          </a:p>
        </p:txBody>
      </p:sp>
      <p:pic>
        <p:nvPicPr>
          <p:cNvPr id="17" name="図 16">
            <a:extLst>
              <a:ext uri="{FF2B5EF4-FFF2-40B4-BE49-F238E27FC236}">
                <a16:creationId xmlns:a16="http://schemas.microsoft.com/office/drawing/2014/main" id="{DA75B5BD-23DE-B4B9-49EB-A731F2D8B613}"/>
              </a:ext>
            </a:extLst>
          </p:cNvPr>
          <p:cNvPicPr>
            <a:picLocks noChangeAspect="1"/>
          </p:cNvPicPr>
          <p:nvPr/>
        </p:nvPicPr>
        <p:blipFill rotWithShape="1">
          <a:blip r:embed="rId2"/>
          <a:srcRect l="37029" t="33786" r="42636" b="27508"/>
          <a:stretch/>
        </p:blipFill>
        <p:spPr>
          <a:xfrm>
            <a:off x="3008841" y="2166151"/>
            <a:ext cx="3658289" cy="4112135"/>
          </a:xfrm>
          <a:prstGeom prst="rect">
            <a:avLst/>
          </a:prstGeom>
        </p:spPr>
      </p:pic>
      <p:pic>
        <p:nvPicPr>
          <p:cNvPr id="19" name="図 18">
            <a:extLst>
              <a:ext uri="{FF2B5EF4-FFF2-40B4-BE49-F238E27FC236}">
                <a16:creationId xmlns:a16="http://schemas.microsoft.com/office/drawing/2014/main" id="{2FCF0756-EEE2-BBC4-D944-84A31AE3068A}"/>
              </a:ext>
            </a:extLst>
          </p:cNvPr>
          <p:cNvPicPr>
            <a:picLocks noChangeAspect="1"/>
          </p:cNvPicPr>
          <p:nvPr/>
        </p:nvPicPr>
        <p:blipFill rotWithShape="1">
          <a:blip r:embed="rId3"/>
          <a:srcRect l="14248" t="42848" r="71839" b="33333"/>
          <a:stretch/>
        </p:blipFill>
        <p:spPr>
          <a:xfrm>
            <a:off x="303947" y="2741833"/>
            <a:ext cx="2547892" cy="2575892"/>
          </a:xfrm>
          <a:prstGeom prst="rect">
            <a:avLst/>
          </a:prstGeom>
        </p:spPr>
      </p:pic>
    </p:spTree>
    <p:extLst>
      <p:ext uri="{BB962C8B-B14F-4D97-AF65-F5344CB8AC3E}">
        <p14:creationId xmlns:p14="http://schemas.microsoft.com/office/powerpoint/2010/main" val="1362187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4924B0A-9294-8BCF-251B-3E6AD9DF76D8}"/>
              </a:ext>
            </a:extLst>
          </p:cNvPr>
          <p:cNvSpPr txBox="1"/>
          <p:nvPr/>
        </p:nvSpPr>
        <p:spPr>
          <a:xfrm>
            <a:off x="584876" y="1326330"/>
            <a:ext cx="2340705" cy="891398"/>
          </a:xfrm>
          <a:prstGeom prst="rect">
            <a:avLst/>
          </a:prstGeom>
          <a:noFill/>
        </p:spPr>
        <p:txBody>
          <a:bodyPr wrap="none" rtlCol="0">
            <a:spAutoFit/>
          </a:bodyPr>
          <a:lstStyle/>
          <a:p>
            <a:pPr algn="l">
              <a:lnSpc>
                <a:spcPct val="120000"/>
              </a:lnSpc>
            </a:pPr>
            <a:r>
              <a:rPr kumimoji="1" lang="en-US" altLang="ja-JP" sz="4800" dirty="0" err="1">
                <a:latin typeface="Century Schoolbook" panose="02040604050505020304" pitchFamily="18" charset="0"/>
                <a:ea typeface="游ゴシック Medium" panose="020B0500000000000000" pitchFamily="50" charset="-128"/>
                <a:cs typeface="Adobe Devanagari" panose="02040503050201020203" pitchFamily="18" charset="0"/>
              </a:rPr>
              <a:t>abcdefg</a:t>
            </a:r>
            <a:endParaRPr kumimoji="1" lang="ja-JP" altLang="en-US" sz="4800" b="1" dirty="0">
              <a:latin typeface="Century Schoolbook" panose="02040604050505020304" pitchFamily="18" charset="0"/>
              <a:ea typeface="游ゴシック Medium" panose="020B0500000000000000" pitchFamily="50" charset="-128"/>
              <a:cs typeface="Adobe Devanagari" panose="02040503050201020203" pitchFamily="18" charset="0"/>
            </a:endParaRPr>
          </a:p>
        </p:txBody>
      </p:sp>
      <p:sp>
        <p:nvSpPr>
          <p:cNvPr id="7" name="テキスト ボックス 6">
            <a:extLst>
              <a:ext uri="{FF2B5EF4-FFF2-40B4-BE49-F238E27FC236}">
                <a16:creationId xmlns:a16="http://schemas.microsoft.com/office/drawing/2014/main" id="{FCEB568C-F9FD-89CC-310D-423E725897A9}"/>
              </a:ext>
            </a:extLst>
          </p:cNvPr>
          <p:cNvSpPr txBox="1"/>
          <p:nvPr/>
        </p:nvSpPr>
        <p:spPr>
          <a:xfrm>
            <a:off x="584876" y="412365"/>
            <a:ext cx="3496470" cy="579518"/>
          </a:xfrm>
          <a:prstGeom prst="rect">
            <a:avLst/>
          </a:prstGeom>
          <a:noFill/>
        </p:spPr>
        <p:txBody>
          <a:bodyPr wrap="none" rtlCol="0">
            <a:spAutoFit/>
          </a:bodyPr>
          <a:lstStyle/>
          <a:p>
            <a:pPr algn="l">
              <a:lnSpc>
                <a:spcPct val="120000"/>
              </a:lnSpc>
            </a:pPr>
            <a:r>
              <a:rPr kumimoji="1" lang="en-US" altLang="ja-JP" sz="2800" dirty="0">
                <a:latin typeface="Century Schoolbook" panose="02040604050505020304" pitchFamily="18" charset="0"/>
                <a:ea typeface="游ゴシック Medium" panose="020B0500000000000000" pitchFamily="50" charset="-128"/>
                <a:cs typeface="Adobe Devanagari" panose="02040503050201020203" pitchFamily="18" charset="0"/>
              </a:rPr>
              <a:t>Century Schoolbook</a:t>
            </a:r>
            <a:endParaRPr kumimoji="1" lang="ja-JP" altLang="en-US" sz="2800" dirty="0">
              <a:latin typeface="Century Schoolbook" panose="02040604050505020304" pitchFamily="18" charset="0"/>
              <a:ea typeface="游ゴシック Medium" panose="020B0500000000000000" pitchFamily="50" charset="-128"/>
              <a:cs typeface="Adobe Devanagari" panose="02040503050201020203" pitchFamily="18" charset="0"/>
            </a:endParaRPr>
          </a:p>
        </p:txBody>
      </p:sp>
      <p:sp>
        <p:nvSpPr>
          <p:cNvPr id="8" name="テキスト ボックス 7">
            <a:extLst>
              <a:ext uri="{FF2B5EF4-FFF2-40B4-BE49-F238E27FC236}">
                <a16:creationId xmlns:a16="http://schemas.microsoft.com/office/drawing/2014/main" id="{4AC6ACD8-4CAE-9056-2EA0-A10AED58E149}"/>
              </a:ext>
            </a:extLst>
          </p:cNvPr>
          <p:cNvSpPr txBox="1"/>
          <p:nvPr/>
        </p:nvSpPr>
        <p:spPr>
          <a:xfrm>
            <a:off x="5206831" y="417174"/>
            <a:ext cx="1261884" cy="574709"/>
          </a:xfrm>
          <a:prstGeom prst="rect">
            <a:avLst/>
          </a:prstGeom>
          <a:noFill/>
        </p:spPr>
        <p:txBody>
          <a:bodyPr wrap="none" rtlCol="0">
            <a:spAutoFit/>
          </a:bodyPr>
          <a:lstStyle/>
          <a:p>
            <a:pPr algn="l">
              <a:lnSpc>
                <a:spcPct val="120000"/>
              </a:lnSpc>
            </a:pPr>
            <a:r>
              <a:rPr kumimoji="1" lang="ja-JP" altLang="en-US" sz="2800" dirty="0">
                <a:latin typeface="游明朝" panose="02020400000000000000" pitchFamily="18" charset="-128"/>
                <a:ea typeface="游明朝" panose="02020400000000000000" pitchFamily="18" charset="-128"/>
                <a:cs typeface="Adobe Devanagari" panose="02040503050201020203" pitchFamily="18" charset="0"/>
              </a:rPr>
              <a:t>游明朝</a:t>
            </a:r>
          </a:p>
        </p:txBody>
      </p:sp>
      <p:sp>
        <p:nvSpPr>
          <p:cNvPr id="9" name="テキスト ボックス 8">
            <a:extLst>
              <a:ext uri="{FF2B5EF4-FFF2-40B4-BE49-F238E27FC236}">
                <a16:creationId xmlns:a16="http://schemas.microsoft.com/office/drawing/2014/main" id="{C7F321C0-7FDC-CE35-A51A-5BF9389A2BD0}"/>
              </a:ext>
            </a:extLst>
          </p:cNvPr>
          <p:cNvSpPr txBox="1"/>
          <p:nvPr/>
        </p:nvSpPr>
        <p:spPr>
          <a:xfrm>
            <a:off x="5152129" y="930318"/>
            <a:ext cx="5109091" cy="924677"/>
          </a:xfrm>
          <a:prstGeom prst="rect">
            <a:avLst/>
          </a:prstGeom>
          <a:noFill/>
        </p:spPr>
        <p:txBody>
          <a:bodyPr wrap="none" rtlCol="0">
            <a:spAutoFit/>
          </a:bodyPr>
          <a:lstStyle/>
          <a:p>
            <a:pPr algn="l">
              <a:lnSpc>
                <a:spcPct val="120000"/>
              </a:lnSpc>
            </a:pPr>
            <a:r>
              <a:rPr kumimoji="1" lang="ja-JP" altLang="en-US" sz="4800" dirty="0">
                <a:latin typeface="游明朝" panose="02020400000000000000" pitchFamily="18" charset="-128"/>
                <a:ea typeface="游明朝" panose="02020400000000000000" pitchFamily="18" charset="-128"/>
                <a:cs typeface="Adobe Devanagari" panose="02040503050201020203" pitchFamily="18" charset="0"/>
              </a:rPr>
              <a:t>あいうえお書憂鬱</a:t>
            </a:r>
            <a:endParaRPr kumimoji="1" lang="ja-JP" altLang="en-US" sz="4800" b="1" dirty="0">
              <a:latin typeface="游明朝" panose="02020400000000000000" pitchFamily="18" charset="-128"/>
              <a:ea typeface="游明朝" panose="02020400000000000000" pitchFamily="18" charset="-128"/>
              <a:cs typeface="Adobe Devanagari" panose="02040503050201020203" pitchFamily="18" charset="0"/>
            </a:endParaRPr>
          </a:p>
        </p:txBody>
      </p:sp>
      <p:sp>
        <p:nvSpPr>
          <p:cNvPr id="10" name="テキスト ボックス 9">
            <a:extLst>
              <a:ext uri="{FF2B5EF4-FFF2-40B4-BE49-F238E27FC236}">
                <a16:creationId xmlns:a16="http://schemas.microsoft.com/office/drawing/2014/main" id="{E8578CFA-203C-DAA7-88B1-06A5E01E0EFB}"/>
              </a:ext>
            </a:extLst>
          </p:cNvPr>
          <p:cNvSpPr txBox="1"/>
          <p:nvPr/>
        </p:nvSpPr>
        <p:spPr>
          <a:xfrm>
            <a:off x="584876" y="2106283"/>
            <a:ext cx="2683748" cy="891783"/>
          </a:xfrm>
          <a:prstGeom prst="rect">
            <a:avLst/>
          </a:prstGeom>
          <a:noFill/>
        </p:spPr>
        <p:txBody>
          <a:bodyPr wrap="none" rtlCol="0">
            <a:spAutoFit/>
          </a:bodyPr>
          <a:lstStyle/>
          <a:p>
            <a:pPr algn="l">
              <a:lnSpc>
                <a:spcPct val="120000"/>
              </a:lnSpc>
            </a:pPr>
            <a:r>
              <a:rPr lang="en-US" altLang="ja-JP" sz="4800" b="1" dirty="0" err="1">
                <a:latin typeface="Century Schoolbook" panose="02040604050505020304" pitchFamily="18" charset="0"/>
                <a:ea typeface="游ゴシック Medium" panose="020B0500000000000000" pitchFamily="50" charset="-128"/>
                <a:cs typeface="Adobe Devanagari" panose="02040503050201020203" pitchFamily="18" charset="0"/>
              </a:rPr>
              <a:t>abcdefg</a:t>
            </a:r>
            <a:endParaRPr kumimoji="1" lang="ja-JP" altLang="en-US" sz="4800" b="1" dirty="0">
              <a:latin typeface="Century Schoolbook" panose="02040604050505020304" pitchFamily="18" charset="0"/>
              <a:ea typeface="游ゴシック Medium" panose="020B0500000000000000" pitchFamily="50" charset="-128"/>
              <a:cs typeface="Adobe Devanagari" panose="02040503050201020203" pitchFamily="18" charset="0"/>
            </a:endParaRPr>
          </a:p>
        </p:txBody>
      </p:sp>
      <p:sp>
        <p:nvSpPr>
          <p:cNvPr id="11" name="テキスト ボックス 10">
            <a:extLst>
              <a:ext uri="{FF2B5EF4-FFF2-40B4-BE49-F238E27FC236}">
                <a16:creationId xmlns:a16="http://schemas.microsoft.com/office/drawing/2014/main" id="{B69DAD43-8A1E-6C80-07C9-ADBE1F92F52F}"/>
              </a:ext>
            </a:extLst>
          </p:cNvPr>
          <p:cNvSpPr txBox="1"/>
          <p:nvPr/>
        </p:nvSpPr>
        <p:spPr>
          <a:xfrm>
            <a:off x="5150606" y="1707171"/>
            <a:ext cx="5109091" cy="924677"/>
          </a:xfrm>
          <a:prstGeom prst="rect">
            <a:avLst/>
          </a:prstGeom>
          <a:noFill/>
        </p:spPr>
        <p:txBody>
          <a:bodyPr wrap="none" rtlCol="0">
            <a:spAutoFit/>
          </a:bodyPr>
          <a:lstStyle/>
          <a:p>
            <a:pPr algn="l">
              <a:lnSpc>
                <a:spcPct val="120000"/>
              </a:lnSpc>
            </a:pPr>
            <a:r>
              <a:rPr kumimoji="1" lang="ja-JP" altLang="en-US" sz="4800" b="1" dirty="0">
                <a:latin typeface="游明朝" panose="02020400000000000000" pitchFamily="18" charset="-128"/>
                <a:ea typeface="游明朝" panose="02020400000000000000" pitchFamily="18" charset="-128"/>
                <a:cs typeface="Adobe Devanagari" panose="02040503050201020203" pitchFamily="18" charset="0"/>
              </a:rPr>
              <a:t>あいうえお書憂鬱</a:t>
            </a:r>
          </a:p>
        </p:txBody>
      </p:sp>
      <p:sp>
        <p:nvSpPr>
          <p:cNvPr id="12" name="テキスト ボックス 11">
            <a:extLst>
              <a:ext uri="{FF2B5EF4-FFF2-40B4-BE49-F238E27FC236}">
                <a16:creationId xmlns:a16="http://schemas.microsoft.com/office/drawing/2014/main" id="{890DE73A-F703-3E12-2DA2-A30D1CD8DD88}"/>
              </a:ext>
            </a:extLst>
          </p:cNvPr>
          <p:cNvSpPr txBox="1"/>
          <p:nvPr/>
        </p:nvSpPr>
        <p:spPr>
          <a:xfrm>
            <a:off x="584876" y="3158359"/>
            <a:ext cx="2698175" cy="954107"/>
          </a:xfrm>
          <a:prstGeom prst="rect">
            <a:avLst/>
          </a:prstGeom>
          <a:noFill/>
        </p:spPr>
        <p:txBody>
          <a:bodyPr wrap="none" rtlCol="0">
            <a:spAutoFit/>
          </a:bodyPr>
          <a:lstStyle/>
          <a:p>
            <a:pPr algn="l"/>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bold</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は</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独自にデザイン</a:t>
            </a:r>
          </a:p>
        </p:txBody>
      </p:sp>
      <p:sp>
        <p:nvSpPr>
          <p:cNvPr id="13" name="テキスト ボックス 12">
            <a:extLst>
              <a:ext uri="{FF2B5EF4-FFF2-40B4-BE49-F238E27FC236}">
                <a16:creationId xmlns:a16="http://schemas.microsoft.com/office/drawing/2014/main" id="{F0F56192-99D2-30E7-CCA9-586FF0A4F13A}"/>
              </a:ext>
            </a:extLst>
          </p:cNvPr>
          <p:cNvSpPr txBox="1"/>
          <p:nvPr/>
        </p:nvSpPr>
        <p:spPr>
          <a:xfrm>
            <a:off x="5111827" y="2570283"/>
            <a:ext cx="5570756" cy="954107"/>
          </a:xfrm>
          <a:prstGeom prst="rect">
            <a:avLst/>
          </a:prstGeom>
          <a:noFill/>
        </p:spPr>
        <p:txBody>
          <a:bodyPr wrap="none" rtlCol="0">
            <a:spAutoFit/>
          </a:bodyPr>
          <a:lstStyle/>
          <a:p>
            <a:pPr algn="l"/>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輪郭を太く書いて中を塗りつぶす</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疑似ボールド</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pic>
        <p:nvPicPr>
          <p:cNvPr id="15" name="図 14">
            <a:extLst>
              <a:ext uri="{FF2B5EF4-FFF2-40B4-BE49-F238E27FC236}">
                <a16:creationId xmlns:a16="http://schemas.microsoft.com/office/drawing/2014/main" id="{305A8E16-EDA3-891D-862F-DC2AEAC0AAB2}"/>
              </a:ext>
            </a:extLst>
          </p:cNvPr>
          <p:cNvPicPr>
            <a:picLocks noChangeAspect="1"/>
          </p:cNvPicPr>
          <p:nvPr/>
        </p:nvPicPr>
        <p:blipFill>
          <a:blip r:embed="rId2"/>
          <a:stretch>
            <a:fillRect/>
          </a:stretch>
        </p:blipFill>
        <p:spPr>
          <a:xfrm>
            <a:off x="5206831" y="3525867"/>
            <a:ext cx="2232899" cy="2232899"/>
          </a:xfrm>
          <a:prstGeom prst="rect">
            <a:avLst/>
          </a:prstGeom>
        </p:spPr>
      </p:pic>
      <p:pic>
        <p:nvPicPr>
          <p:cNvPr id="17" name="図 16">
            <a:extLst>
              <a:ext uri="{FF2B5EF4-FFF2-40B4-BE49-F238E27FC236}">
                <a16:creationId xmlns:a16="http://schemas.microsoft.com/office/drawing/2014/main" id="{5575590F-3EB8-66EF-39D3-6333E47379AF}"/>
              </a:ext>
            </a:extLst>
          </p:cNvPr>
          <p:cNvPicPr>
            <a:picLocks noChangeAspect="1"/>
          </p:cNvPicPr>
          <p:nvPr/>
        </p:nvPicPr>
        <p:blipFill>
          <a:blip r:embed="rId3"/>
          <a:stretch>
            <a:fillRect/>
          </a:stretch>
        </p:blipFill>
        <p:spPr>
          <a:xfrm>
            <a:off x="7706674" y="3494960"/>
            <a:ext cx="2261898" cy="2232899"/>
          </a:xfrm>
          <a:prstGeom prst="rect">
            <a:avLst/>
          </a:prstGeom>
        </p:spPr>
      </p:pic>
      <p:sp>
        <p:nvSpPr>
          <p:cNvPr id="18" name="テキスト ボックス 17">
            <a:extLst>
              <a:ext uri="{FF2B5EF4-FFF2-40B4-BE49-F238E27FC236}">
                <a16:creationId xmlns:a16="http://schemas.microsoft.com/office/drawing/2014/main" id="{70495A94-8B20-392A-4DF2-AD91A862498C}"/>
              </a:ext>
            </a:extLst>
          </p:cNvPr>
          <p:cNvSpPr txBox="1"/>
          <p:nvPr/>
        </p:nvSpPr>
        <p:spPr>
          <a:xfrm>
            <a:off x="5022303" y="5883536"/>
            <a:ext cx="5929828" cy="954107"/>
          </a:xfrm>
          <a:prstGeom prst="rect">
            <a:avLst/>
          </a:prstGeom>
          <a:noFill/>
        </p:spPr>
        <p:txBody>
          <a:bodyPr wrap="none" rtlCol="0">
            <a:spAutoFit/>
          </a:bodyPr>
          <a:lstStyle/>
          <a:p>
            <a:pPr algn="l"/>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明朝体は許容範囲内かもしれないが</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ゴシック体のボールドは見づらい</a:t>
            </a:r>
          </a:p>
        </p:txBody>
      </p:sp>
    </p:spTree>
    <p:extLst>
      <p:ext uri="{BB962C8B-B14F-4D97-AF65-F5344CB8AC3E}">
        <p14:creationId xmlns:p14="http://schemas.microsoft.com/office/powerpoint/2010/main" val="3348914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052CFA-06F9-3FA6-4A55-7DBE867957C4}"/>
              </a:ext>
            </a:extLst>
          </p:cNvPr>
          <p:cNvSpPr>
            <a:spLocks noGrp="1"/>
          </p:cNvSpPr>
          <p:nvPr>
            <p:ph type="title"/>
          </p:nvPr>
        </p:nvSpPr>
        <p:spPr/>
        <p:txBody>
          <a:bodyPr/>
          <a:lstStyle/>
          <a:p>
            <a:r>
              <a:rPr kumimoji="1" lang="ja-JP" altLang="en-US" dirty="0"/>
              <a:t>フォントの豆知識</a:t>
            </a:r>
          </a:p>
        </p:txBody>
      </p:sp>
      <p:sp>
        <p:nvSpPr>
          <p:cNvPr id="3" name="テキスト ボックス 2">
            <a:extLst>
              <a:ext uri="{FF2B5EF4-FFF2-40B4-BE49-F238E27FC236}">
                <a16:creationId xmlns:a16="http://schemas.microsoft.com/office/drawing/2014/main" id="{0D13CAB9-D470-1B5B-F74B-87C81D637D72}"/>
              </a:ext>
            </a:extLst>
          </p:cNvPr>
          <p:cNvSpPr txBox="1"/>
          <p:nvPr/>
        </p:nvSpPr>
        <p:spPr>
          <a:xfrm>
            <a:off x="1411642" y="2781987"/>
            <a:ext cx="4801314" cy="1349728"/>
          </a:xfrm>
          <a:prstGeom prst="rect">
            <a:avLst/>
          </a:prstGeom>
          <a:noFill/>
        </p:spPr>
        <p:txBody>
          <a:bodyPr wrap="none" rtlCol="0">
            <a:spAutoFit/>
          </a:bodyPr>
          <a:lstStyle/>
          <a:p>
            <a:pPr algn="l">
              <a:lnSpc>
                <a:spcPct val="120000"/>
              </a:lnSpc>
            </a:pPr>
            <a:r>
              <a:rPr kumimoji="1" lang="ja-JP" altLang="en-US" sz="7200" dirty="0">
                <a:latin typeface="游ゴシック" panose="020B0400000000000000" pitchFamily="50" charset="-128"/>
                <a:ea typeface="游ゴシック" panose="020B0400000000000000" pitchFamily="50" charset="-128"/>
                <a:cs typeface="Adobe Devanagari" panose="02040503050201020203" pitchFamily="18" charset="0"/>
              </a:rPr>
              <a:t>游ゴ書憂鬱</a:t>
            </a:r>
          </a:p>
        </p:txBody>
      </p:sp>
      <p:sp>
        <p:nvSpPr>
          <p:cNvPr id="4" name="テキスト ボックス 3">
            <a:extLst>
              <a:ext uri="{FF2B5EF4-FFF2-40B4-BE49-F238E27FC236}">
                <a16:creationId xmlns:a16="http://schemas.microsoft.com/office/drawing/2014/main" id="{329A9AB3-97C7-A9E4-0148-3C7A6C99E8F4}"/>
              </a:ext>
            </a:extLst>
          </p:cNvPr>
          <p:cNvSpPr txBox="1"/>
          <p:nvPr/>
        </p:nvSpPr>
        <p:spPr>
          <a:xfrm>
            <a:off x="1411642" y="4051146"/>
            <a:ext cx="4801314" cy="1346779"/>
          </a:xfrm>
          <a:prstGeom prst="rect">
            <a:avLst/>
          </a:prstGeom>
          <a:noFill/>
        </p:spPr>
        <p:txBody>
          <a:bodyPr wrap="none" rtlCol="0">
            <a:spAutoFit/>
          </a:bodyPr>
          <a:lstStyle/>
          <a:p>
            <a:pPr algn="l">
              <a:lnSpc>
                <a:spcPct val="120000"/>
              </a:lnSpc>
            </a:pPr>
            <a:r>
              <a:rPr kumimoji="1" lang="ja-JP" altLang="en-US" sz="7200" b="1" dirty="0">
                <a:latin typeface="游ゴシック" panose="020B0400000000000000" pitchFamily="50" charset="-128"/>
                <a:ea typeface="游ゴシック" panose="020B0400000000000000" pitchFamily="50" charset="-128"/>
                <a:cs typeface="Adobe Devanagari" panose="02040503050201020203" pitchFamily="18" charset="0"/>
              </a:rPr>
              <a:t>游ゴ書憂鬱</a:t>
            </a:r>
          </a:p>
        </p:txBody>
      </p:sp>
      <p:sp>
        <p:nvSpPr>
          <p:cNvPr id="9" name="テキスト ボックス 8">
            <a:extLst>
              <a:ext uri="{FF2B5EF4-FFF2-40B4-BE49-F238E27FC236}">
                <a16:creationId xmlns:a16="http://schemas.microsoft.com/office/drawing/2014/main" id="{396D7063-FF23-9B85-E2BF-294093317A78}"/>
              </a:ext>
            </a:extLst>
          </p:cNvPr>
          <p:cNvSpPr txBox="1"/>
          <p:nvPr/>
        </p:nvSpPr>
        <p:spPr>
          <a:xfrm>
            <a:off x="6657268" y="4176244"/>
            <a:ext cx="5211683" cy="1096582"/>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游ゴシックのみ</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ボールドは別書体に切り替わる</a:t>
            </a:r>
          </a:p>
        </p:txBody>
      </p:sp>
      <p:sp>
        <p:nvSpPr>
          <p:cNvPr id="11" name="テキスト ボックス 10">
            <a:extLst>
              <a:ext uri="{FF2B5EF4-FFF2-40B4-BE49-F238E27FC236}">
                <a16:creationId xmlns:a16="http://schemas.microsoft.com/office/drawing/2014/main" id="{461B57DA-6394-A79E-03D1-E84A6B3A0A7F}"/>
              </a:ext>
            </a:extLst>
          </p:cNvPr>
          <p:cNvSpPr txBox="1"/>
          <p:nvPr/>
        </p:nvSpPr>
        <p:spPr>
          <a:xfrm>
            <a:off x="1429592" y="5386122"/>
            <a:ext cx="4801314" cy="1346779"/>
          </a:xfrm>
          <a:prstGeom prst="rect">
            <a:avLst/>
          </a:prstGeom>
          <a:noFill/>
        </p:spPr>
        <p:txBody>
          <a:bodyPr wrap="none" rtlCol="0">
            <a:spAutoFit/>
          </a:bodyPr>
          <a:lstStyle/>
          <a:p>
            <a:pPr algn="l">
              <a:lnSpc>
                <a:spcPct val="120000"/>
              </a:lnSpc>
            </a:pPr>
            <a:r>
              <a:rPr kumimoji="1" lang="ja-JP" altLang="en-US" sz="7200" dirty="0">
                <a:latin typeface="游ゴシック Medium" panose="020B0500000000000000" pitchFamily="50" charset="-128"/>
                <a:ea typeface="游ゴシック Medium" panose="020B0500000000000000" pitchFamily="50" charset="-128"/>
                <a:cs typeface="Adobe Devanagari" panose="02040503050201020203" pitchFamily="18" charset="0"/>
              </a:rPr>
              <a:t>游ゴ書憂鬱</a:t>
            </a:r>
          </a:p>
        </p:txBody>
      </p:sp>
      <p:sp>
        <p:nvSpPr>
          <p:cNvPr id="12" name="テキスト ボックス 11">
            <a:extLst>
              <a:ext uri="{FF2B5EF4-FFF2-40B4-BE49-F238E27FC236}">
                <a16:creationId xmlns:a16="http://schemas.microsoft.com/office/drawing/2014/main" id="{4DD44C29-32E3-1B2A-3F2F-A255243B713E}"/>
              </a:ext>
            </a:extLst>
          </p:cNvPr>
          <p:cNvSpPr txBox="1"/>
          <p:nvPr/>
        </p:nvSpPr>
        <p:spPr>
          <a:xfrm>
            <a:off x="6657268" y="5636319"/>
            <a:ext cx="4608512" cy="1096582"/>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游ゴシック</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Medium</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という書体もある</a:t>
            </a:r>
          </a:p>
        </p:txBody>
      </p:sp>
      <p:sp>
        <p:nvSpPr>
          <p:cNvPr id="5" name="楕円 4">
            <a:extLst>
              <a:ext uri="{FF2B5EF4-FFF2-40B4-BE49-F238E27FC236}">
                <a16:creationId xmlns:a16="http://schemas.microsoft.com/office/drawing/2014/main" id="{91A6D1BA-6A52-6A17-3466-8859CED1F2CB}"/>
              </a:ext>
            </a:extLst>
          </p:cNvPr>
          <p:cNvSpPr/>
          <p:nvPr/>
        </p:nvSpPr>
        <p:spPr>
          <a:xfrm>
            <a:off x="1416050" y="1652119"/>
            <a:ext cx="2808312" cy="1056802"/>
          </a:xfrm>
          <a:prstGeom prst="ellipse">
            <a:avLst/>
          </a:prstGeom>
          <a:gradFill flip="none" rotWithShape="1">
            <a:gsLst>
              <a:gs pos="0">
                <a:srgbClr val="D10D0D"/>
              </a:gs>
              <a:gs pos="100000">
                <a:srgbClr val="F4D0D0"/>
              </a:gs>
              <a:gs pos="42000">
                <a:srgbClr val="FA6262"/>
              </a:gs>
              <a:gs pos="100000">
                <a:srgbClr val="F7E5E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游ゴシック</a:t>
            </a:r>
          </a:p>
        </p:txBody>
      </p:sp>
    </p:spTree>
    <p:extLst>
      <p:ext uri="{BB962C8B-B14F-4D97-AF65-F5344CB8AC3E}">
        <p14:creationId xmlns:p14="http://schemas.microsoft.com/office/powerpoint/2010/main" val="2802348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AA411DE-491C-5811-6B4F-8CFF11ADE8A8}"/>
              </a:ext>
            </a:extLst>
          </p:cNvPr>
          <p:cNvSpPr txBox="1"/>
          <p:nvPr/>
        </p:nvSpPr>
        <p:spPr>
          <a:xfrm>
            <a:off x="1416981" y="1844824"/>
            <a:ext cx="5724644" cy="1349728"/>
          </a:xfrm>
          <a:prstGeom prst="rect">
            <a:avLst/>
          </a:prstGeom>
          <a:noFill/>
        </p:spPr>
        <p:txBody>
          <a:bodyPr wrap="none" rtlCol="0">
            <a:spAutoFit/>
          </a:bodyPr>
          <a:lstStyle/>
          <a:p>
            <a:pPr algn="l">
              <a:lnSpc>
                <a:spcPct val="120000"/>
              </a:lnSpc>
            </a:pPr>
            <a:r>
              <a:rPr kumimoji="1" lang="ja-JP" altLang="en-US" sz="7200" dirty="0">
                <a:latin typeface="游明朝" panose="02020400000000000000" pitchFamily="18" charset="-128"/>
                <a:ea typeface="游明朝" panose="02020400000000000000" pitchFamily="18" charset="-128"/>
                <a:cs typeface="Adobe Devanagari" panose="02040503050201020203" pitchFamily="18" charset="0"/>
              </a:rPr>
              <a:t>游明朝書憂鬱</a:t>
            </a:r>
          </a:p>
        </p:txBody>
      </p:sp>
      <p:sp>
        <p:nvSpPr>
          <p:cNvPr id="7" name="テキスト ボックス 6">
            <a:extLst>
              <a:ext uri="{FF2B5EF4-FFF2-40B4-BE49-F238E27FC236}">
                <a16:creationId xmlns:a16="http://schemas.microsoft.com/office/drawing/2014/main" id="{4CE641E3-862A-B374-213F-0D3809C7046F}"/>
              </a:ext>
            </a:extLst>
          </p:cNvPr>
          <p:cNvSpPr txBox="1"/>
          <p:nvPr/>
        </p:nvSpPr>
        <p:spPr>
          <a:xfrm>
            <a:off x="1416050" y="3501008"/>
            <a:ext cx="5724644" cy="1349728"/>
          </a:xfrm>
          <a:prstGeom prst="rect">
            <a:avLst/>
          </a:prstGeom>
          <a:noFill/>
        </p:spPr>
        <p:txBody>
          <a:bodyPr wrap="none" rtlCol="0">
            <a:spAutoFit/>
          </a:bodyPr>
          <a:lstStyle/>
          <a:p>
            <a:pPr algn="l">
              <a:lnSpc>
                <a:spcPct val="120000"/>
              </a:lnSpc>
            </a:pPr>
            <a:r>
              <a:rPr kumimoji="1" lang="ja-JP" altLang="en-US" sz="7200" b="1" dirty="0">
                <a:latin typeface="游明朝" panose="02020400000000000000" pitchFamily="18" charset="-128"/>
                <a:ea typeface="游明朝" panose="02020400000000000000" pitchFamily="18" charset="-128"/>
                <a:cs typeface="Adobe Devanagari" panose="02040503050201020203" pitchFamily="18" charset="0"/>
              </a:rPr>
              <a:t>游明朝書憂鬱</a:t>
            </a:r>
          </a:p>
        </p:txBody>
      </p:sp>
      <p:sp>
        <p:nvSpPr>
          <p:cNvPr id="8" name="テキスト ボックス 7">
            <a:extLst>
              <a:ext uri="{FF2B5EF4-FFF2-40B4-BE49-F238E27FC236}">
                <a16:creationId xmlns:a16="http://schemas.microsoft.com/office/drawing/2014/main" id="{9EBD8156-C378-8116-1B30-F0AC802EB333}"/>
              </a:ext>
            </a:extLst>
          </p:cNvPr>
          <p:cNvSpPr txBox="1"/>
          <p:nvPr/>
        </p:nvSpPr>
        <p:spPr>
          <a:xfrm>
            <a:off x="1455299" y="5157192"/>
            <a:ext cx="5724644" cy="1349728"/>
          </a:xfrm>
          <a:prstGeom prst="rect">
            <a:avLst/>
          </a:prstGeom>
          <a:noFill/>
        </p:spPr>
        <p:txBody>
          <a:bodyPr wrap="none" rtlCol="0">
            <a:spAutoFit/>
          </a:bodyPr>
          <a:lstStyle/>
          <a:p>
            <a:pPr algn="l">
              <a:lnSpc>
                <a:spcPct val="120000"/>
              </a:lnSpc>
            </a:pPr>
            <a:r>
              <a:rPr kumimoji="1" lang="ja-JP" altLang="en-US" sz="7200" dirty="0">
                <a:latin typeface="游明朝 Demibold" panose="02020600000000000000" pitchFamily="18" charset="-128"/>
                <a:ea typeface="游明朝 Demibold" panose="02020600000000000000" pitchFamily="18" charset="-128"/>
                <a:cs typeface="Adobe Devanagari" panose="02040503050201020203" pitchFamily="18" charset="0"/>
              </a:rPr>
              <a:t>游明朝書憂鬱</a:t>
            </a:r>
          </a:p>
        </p:txBody>
      </p:sp>
      <p:sp>
        <p:nvSpPr>
          <p:cNvPr id="10" name="テキスト ボックス 9">
            <a:extLst>
              <a:ext uri="{FF2B5EF4-FFF2-40B4-BE49-F238E27FC236}">
                <a16:creationId xmlns:a16="http://schemas.microsoft.com/office/drawing/2014/main" id="{A0BAC63F-FF8F-9463-EB7B-73AB2EDFEB6D}"/>
              </a:ext>
            </a:extLst>
          </p:cNvPr>
          <p:cNvSpPr txBox="1"/>
          <p:nvPr/>
        </p:nvSpPr>
        <p:spPr>
          <a:xfrm>
            <a:off x="7536160" y="5542297"/>
            <a:ext cx="2844048" cy="579518"/>
          </a:xfrm>
          <a:prstGeom prst="rect">
            <a:avLst/>
          </a:prstGeom>
          <a:noFill/>
        </p:spPr>
        <p:txBody>
          <a:bodyPr wrap="none" rtlCol="0">
            <a:spAutoFit/>
          </a:bodyPr>
          <a:lstStyle/>
          <a:p>
            <a:pPr algn="l">
              <a:lnSpc>
                <a:spcPct val="120000"/>
              </a:lnSpc>
            </a:pPr>
            <a:r>
              <a:rPr kumimoji="1" lang="ja-JP" altLang="en-US" sz="2800" dirty="0">
                <a:latin typeface="游明朝 Demibold" panose="02020600000000000000" pitchFamily="18" charset="-128"/>
                <a:ea typeface="游明朝 Demibold" panose="02020600000000000000" pitchFamily="18" charset="-128"/>
                <a:cs typeface="Adobe Devanagari" panose="02040503050201020203" pitchFamily="18" charset="0"/>
              </a:rPr>
              <a:t>游明朝</a:t>
            </a:r>
            <a:r>
              <a:rPr kumimoji="1" lang="en-US" altLang="ja-JP" sz="2800" dirty="0">
                <a:latin typeface="游明朝 Demibold" panose="02020600000000000000" pitchFamily="18" charset="-128"/>
                <a:ea typeface="游明朝 Demibold" panose="02020600000000000000" pitchFamily="18" charset="-128"/>
                <a:cs typeface="Adobe Devanagari" panose="02040503050201020203" pitchFamily="18" charset="0"/>
              </a:rPr>
              <a:t>Demibold</a:t>
            </a:r>
            <a:endParaRPr kumimoji="1" lang="ja-JP" altLang="en-US" sz="2800" dirty="0">
              <a:latin typeface="游明朝 Demibold" panose="02020600000000000000" pitchFamily="18" charset="-128"/>
              <a:ea typeface="游明朝 Demibold" panose="02020600000000000000" pitchFamily="18" charset="-128"/>
              <a:cs typeface="Adobe Devanagari" panose="02040503050201020203" pitchFamily="18" charset="0"/>
            </a:endParaRPr>
          </a:p>
        </p:txBody>
      </p:sp>
      <p:sp>
        <p:nvSpPr>
          <p:cNvPr id="6" name="テキスト ボックス 5">
            <a:extLst>
              <a:ext uri="{FF2B5EF4-FFF2-40B4-BE49-F238E27FC236}">
                <a16:creationId xmlns:a16="http://schemas.microsoft.com/office/drawing/2014/main" id="{C16181ED-65FE-DC7F-9B8A-35A962938954}"/>
              </a:ext>
            </a:extLst>
          </p:cNvPr>
          <p:cNvSpPr txBox="1"/>
          <p:nvPr/>
        </p:nvSpPr>
        <p:spPr>
          <a:xfrm>
            <a:off x="7536160" y="2204864"/>
            <a:ext cx="1261884" cy="577850"/>
          </a:xfrm>
          <a:prstGeom prst="rect">
            <a:avLst/>
          </a:prstGeom>
          <a:noFill/>
        </p:spPr>
        <p:txBody>
          <a:bodyPr wrap="none" rtlCol="0">
            <a:spAutoFit/>
          </a:bodyPr>
          <a:lstStyle/>
          <a:p>
            <a:pPr algn="l">
              <a:lnSpc>
                <a:spcPct val="120000"/>
              </a:lnSpc>
            </a:pPr>
            <a:r>
              <a:rPr kumimoji="1" lang="ja-JP" altLang="en-US" sz="2800" dirty="0">
                <a:latin typeface="游明朝" panose="02020400000000000000" pitchFamily="18" charset="-128"/>
                <a:ea typeface="游明朝" panose="02020400000000000000" pitchFamily="18" charset="-128"/>
                <a:cs typeface="Adobe Devanagari" panose="02040503050201020203" pitchFamily="18" charset="0"/>
              </a:rPr>
              <a:t>游明朝</a:t>
            </a:r>
          </a:p>
        </p:txBody>
      </p:sp>
      <p:sp>
        <p:nvSpPr>
          <p:cNvPr id="11" name="テキスト ボックス 10">
            <a:extLst>
              <a:ext uri="{FF2B5EF4-FFF2-40B4-BE49-F238E27FC236}">
                <a16:creationId xmlns:a16="http://schemas.microsoft.com/office/drawing/2014/main" id="{753D84A0-60DE-4E44-FF3D-F3AA5D006EA0}"/>
              </a:ext>
            </a:extLst>
          </p:cNvPr>
          <p:cNvSpPr txBox="1"/>
          <p:nvPr/>
        </p:nvSpPr>
        <p:spPr>
          <a:xfrm>
            <a:off x="7536160" y="3628414"/>
            <a:ext cx="3057247" cy="1094915"/>
          </a:xfrm>
          <a:prstGeom prst="rect">
            <a:avLst/>
          </a:prstGeom>
          <a:noFill/>
        </p:spPr>
        <p:txBody>
          <a:bodyPr wrap="none" rtlCol="0">
            <a:spAutoFit/>
          </a:bodyPr>
          <a:lstStyle/>
          <a:p>
            <a:pPr algn="l">
              <a:lnSpc>
                <a:spcPct val="120000"/>
              </a:lnSpc>
            </a:pPr>
            <a:r>
              <a:rPr kumimoji="1" lang="ja-JP" altLang="en-US" sz="2800" dirty="0">
                <a:latin typeface="游明朝" panose="02020400000000000000" pitchFamily="18" charset="-128"/>
                <a:ea typeface="游明朝" panose="02020400000000000000" pitchFamily="18" charset="-128"/>
                <a:cs typeface="Adobe Devanagari" panose="02040503050201020203" pitchFamily="18" charset="0"/>
              </a:rPr>
              <a:t>游明朝のボールド</a:t>
            </a:r>
            <a:endParaRPr kumimoji="1" lang="en-US" altLang="ja-JP" sz="2800" dirty="0">
              <a:latin typeface="游明朝" panose="02020400000000000000" pitchFamily="18" charset="-128"/>
              <a:ea typeface="游明朝" panose="02020400000000000000" pitchFamily="18" charset="-128"/>
              <a:cs typeface="Adobe Devanagari" panose="02040503050201020203" pitchFamily="18" charset="0"/>
            </a:endParaRPr>
          </a:p>
          <a:p>
            <a:pPr algn="l">
              <a:lnSpc>
                <a:spcPct val="120000"/>
              </a:lnSpc>
            </a:pPr>
            <a:r>
              <a:rPr kumimoji="1" lang="ja-JP" altLang="en-US" sz="2800" dirty="0">
                <a:latin typeface="游明朝" panose="02020400000000000000" pitchFamily="18" charset="-128"/>
                <a:ea typeface="游明朝" panose="02020400000000000000" pitchFamily="18" charset="-128"/>
                <a:cs typeface="Adobe Devanagari" panose="02040503050201020203" pitchFamily="18" charset="0"/>
              </a:rPr>
              <a:t>（疑似ボールド）</a:t>
            </a:r>
          </a:p>
        </p:txBody>
      </p:sp>
      <p:sp>
        <p:nvSpPr>
          <p:cNvPr id="3" name="楕円 2">
            <a:extLst>
              <a:ext uri="{FF2B5EF4-FFF2-40B4-BE49-F238E27FC236}">
                <a16:creationId xmlns:a16="http://schemas.microsoft.com/office/drawing/2014/main" id="{B28823F6-3D35-9B97-0E24-95265B838C5B}"/>
              </a:ext>
            </a:extLst>
          </p:cNvPr>
          <p:cNvSpPr/>
          <p:nvPr/>
        </p:nvSpPr>
        <p:spPr>
          <a:xfrm>
            <a:off x="1400158" y="481566"/>
            <a:ext cx="2808312" cy="1056802"/>
          </a:xfrm>
          <a:prstGeom prst="ellipse">
            <a:avLst/>
          </a:prstGeom>
          <a:gradFill flip="none" rotWithShape="1">
            <a:gsLst>
              <a:gs pos="0">
                <a:srgbClr val="D10D0D"/>
              </a:gs>
              <a:gs pos="100000">
                <a:srgbClr val="F4D0D0"/>
              </a:gs>
              <a:gs pos="42000">
                <a:srgbClr val="FA6262"/>
              </a:gs>
              <a:gs pos="100000">
                <a:srgbClr val="F7E5E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游明朝</a:t>
            </a:r>
          </a:p>
        </p:txBody>
      </p:sp>
    </p:spTree>
    <p:extLst>
      <p:ext uri="{BB962C8B-B14F-4D97-AF65-F5344CB8AC3E}">
        <p14:creationId xmlns:p14="http://schemas.microsoft.com/office/powerpoint/2010/main" val="1824798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DCE3BF9-E150-4790-3BF9-74B090BBCFF9}"/>
              </a:ext>
            </a:extLst>
          </p:cNvPr>
          <p:cNvSpPr txBox="1"/>
          <p:nvPr/>
        </p:nvSpPr>
        <p:spPr>
          <a:xfrm>
            <a:off x="7582521" y="2598441"/>
            <a:ext cx="4134465" cy="2608984"/>
          </a:xfrm>
          <a:prstGeom prst="rect">
            <a:avLst/>
          </a:prstGeom>
          <a:noFill/>
        </p:spPr>
        <p:txBody>
          <a:bodyPr wrap="none" rtlCol="0">
            <a:spAutoFit/>
          </a:bodyPr>
          <a:lstStyle/>
          <a:p>
            <a:pPr algn="l">
              <a:lnSpc>
                <a:spcPct val="120000"/>
              </a:lnSpc>
            </a:pPr>
            <a:r>
              <a:rPr kumimoji="1" lang="ja-JP" altLang="en-US" sz="2800" dirty="0">
                <a:latin typeface="HG丸ｺﾞｼｯｸM-PRO" panose="020F0600000000000000" pitchFamily="50" charset="-128"/>
                <a:ea typeface="HG丸ｺﾞｼｯｸM-PRO" panose="020F0600000000000000" pitchFamily="50" charset="-128"/>
                <a:cs typeface="Adobe Devanagari" panose="02040503050201020203" pitchFamily="18" charset="0"/>
              </a:rPr>
              <a:t>本文としても使える</a:t>
            </a:r>
            <a:endParaRPr kumimoji="1" lang="en-US" altLang="ja-JP" sz="2800" dirty="0">
              <a:latin typeface="HG丸ｺﾞｼｯｸM-PRO" panose="020F0600000000000000" pitchFamily="50" charset="-128"/>
              <a:ea typeface="HG丸ｺﾞｼｯｸM-PRO" panose="020F0600000000000000" pitchFamily="50" charset="-128"/>
              <a:cs typeface="Adobe Devanagari" panose="02040503050201020203" pitchFamily="18" charset="0"/>
            </a:endParaRPr>
          </a:p>
          <a:p>
            <a:pPr algn="l">
              <a:lnSpc>
                <a:spcPct val="120000"/>
              </a:lnSpc>
            </a:pPr>
            <a:endParaRPr lang="en-US" altLang="ja-JP" sz="2800" dirty="0">
              <a:latin typeface="HG丸ｺﾞｼｯｸM-PRO" panose="020F0600000000000000" pitchFamily="50" charset="-128"/>
              <a:ea typeface="HG丸ｺﾞｼｯｸM-PRO" panose="020F0600000000000000" pitchFamily="50" charset="-128"/>
              <a:cs typeface="Adobe Devanagari" panose="02040503050201020203" pitchFamily="18" charset="0"/>
            </a:endParaRPr>
          </a:p>
          <a:p>
            <a:pPr algn="l">
              <a:lnSpc>
                <a:spcPct val="120000"/>
              </a:lnSpc>
            </a:pPr>
            <a:r>
              <a:rPr kumimoji="1" lang="ja-JP" altLang="en-US" sz="2800" dirty="0">
                <a:latin typeface="HG丸ｺﾞｼｯｸM-PRO" panose="020F0600000000000000" pitchFamily="50" charset="-128"/>
                <a:ea typeface="HG丸ｺﾞｼｯｸM-PRO" panose="020F0600000000000000" pitchFamily="50" charset="-128"/>
                <a:cs typeface="Adobe Devanagari" panose="02040503050201020203" pitchFamily="18" charset="0"/>
              </a:rPr>
              <a:t>日本語、英数字の両方に</a:t>
            </a:r>
            <a:endParaRPr kumimoji="1" lang="en-US" altLang="ja-JP" sz="2800" dirty="0">
              <a:latin typeface="HG丸ｺﾞｼｯｸM-PRO" panose="020F0600000000000000" pitchFamily="50" charset="-128"/>
              <a:ea typeface="HG丸ｺﾞｼｯｸM-PRO" panose="020F0600000000000000" pitchFamily="50" charset="-128"/>
              <a:cs typeface="Adobe Devanagari" panose="02040503050201020203" pitchFamily="18" charset="0"/>
            </a:endParaRPr>
          </a:p>
          <a:p>
            <a:pPr>
              <a:lnSpc>
                <a:spcPct val="120000"/>
              </a:lnSpc>
            </a:pPr>
            <a:r>
              <a:rPr kumimoji="1" lang="en-US" altLang="ja-JP" sz="2800" dirty="0">
                <a:latin typeface="HG丸ｺﾞｼｯｸM-PRO" panose="020F0600000000000000" pitchFamily="50" charset="-128"/>
                <a:ea typeface="HG丸ｺﾞｼｯｸM-PRO" panose="020F0600000000000000" pitchFamily="50" charset="-128"/>
                <a:cs typeface="Adobe Devanagari" panose="02040503050201020203" pitchFamily="18" charset="0"/>
              </a:rPr>
              <a:t>HG</a:t>
            </a:r>
            <a:r>
              <a:rPr kumimoji="1" lang="ja-JP" altLang="en-US" sz="2800" dirty="0">
                <a:latin typeface="HG丸ｺﾞｼｯｸM-PRO" panose="020F0600000000000000" pitchFamily="50" charset="-128"/>
                <a:ea typeface="HG丸ｺﾞｼｯｸM-PRO" panose="020F0600000000000000" pitchFamily="50" charset="-128"/>
                <a:cs typeface="Adobe Devanagari" panose="02040503050201020203" pitchFamily="18" charset="0"/>
              </a:rPr>
              <a:t>丸ゴシック</a:t>
            </a:r>
            <a:r>
              <a:rPr kumimoji="1" lang="en-US" altLang="ja-JP" sz="2800" dirty="0">
                <a:latin typeface="HG丸ｺﾞｼｯｸM-PRO" panose="020F0600000000000000" pitchFamily="50" charset="-128"/>
                <a:ea typeface="HG丸ｺﾞｼｯｸM-PRO" panose="020F0600000000000000" pitchFamily="50" charset="-128"/>
                <a:cs typeface="Adobe Devanagari" panose="02040503050201020203" pitchFamily="18" charset="0"/>
              </a:rPr>
              <a:t>M-PRO</a:t>
            </a:r>
          </a:p>
          <a:p>
            <a:pPr algn="l">
              <a:lnSpc>
                <a:spcPct val="120000"/>
              </a:lnSpc>
            </a:pPr>
            <a:r>
              <a:rPr kumimoji="1" lang="ja-JP" altLang="en-US" sz="2800" dirty="0">
                <a:latin typeface="HG丸ｺﾞｼｯｸM-PRO" panose="020F0600000000000000" pitchFamily="50" charset="-128"/>
                <a:ea typeface="HG丸ｺﾞｼｯｸM-PRO" panose="020F0600000000000000" pitchFamily="50" charset="-128"/>
                <a:cs typeface="Adobe Devanagari" panose="02040503050201020203" pitchFamily="18" charset="0"/>
              </a:rPr>
              <a:t>を使う</a:t>
            </a:r>
          </a:p>
        </p:txBody>
      </p:sp>
      <p:sp>
        <p:nvSpPr>
          <p:cNvPr id="9" name="楕円 8">
            <a:extLst>
              <a:ext uri="{FF2B5EF4-FFF2-40B4-BE49-F238E27FC236}">
                <a16:creationId xmlns:a16="http://schemas.microsoft.com/office/drawing/2014/main" id="{FC96BF8F-BCD5-6B42-5FDB-1DE0DD5C3E17}"/>
              </a:ext>
            </a:extLst>
          </p:cNvPr>
          <p:cNvSpPr/>
          <p:nvPr/>
        </p:nvSpPr>
        <p:spPr>
          <a:xfrm>
            <a:off x="1416050" y="764704"/>
            <a:ext cx="2808312" cy="1056802"/>
          </a:xfrm>
          <a:prstGeom prst="ellipse">
            <a:avLst/>
          </a:prstGeom>
          <a:gradFill flip="none" rotWithShape="1">
            <a:gsLst>
              <a:gs pos="0">
                <a:srgbClr val="D10D0D"/>
              </a:gs>
              <a:gs pos="100000">
                <a:srgbClr val="F4D0D0"/>
              </a:gs>
              <a:gs pos="42000">
                <a:srgbClr val="FA6262"/>
              </a:gs>
              <a:gs pos="100000">
                <a:srgbClr val="F7E5E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丸ゴシック</a:t>
            </a:r>
          </a:p>
        </p:txBody>
      </p:sp>
      <p:sp>
        <p:nvSpPr>
          <p:cNvPr id="19" name="テキスト ボックス 18">
            <a:extLst>
              <a:ext uri="{FF2B5EF4-FFF2-40B4-BE49-F238E27FC236}">
                <a16:creationId xmlns:a16="http://schemas.microsoft.com/office/drawing/2014/main" id="{01ECC26D-0888-DD34-A08C-515EEA0E655C}"/>
              </a:ext>
            </a:extLst>
          </p:cNvPr>
          <p:cNvSpPr txBox="1"/>
          <p:nvPr/>
        </p:nvSpPr>
        <p:spPr>
          <a:xfrm>
            <a:off x="1416050" y="2348880"/>
            <a:ext cx="5811206" cy="2574936"/>
          </a:xfrm>
          <a:prstGeom prst="rect">
            <a:avLst/>
          </a:prstGeom>
          <a:noFill/>
        </p:spPr>
        <p:txBody>
          <a:bodyPr wrap="none" rtlCol="0">
            <a:spAutoFit/>
          </a:bodyPr>
          <a:lstStyle/>
          <a:p>
            <a:pPr algn="l">
              <a:lnSpc>
                <a:spcPct val="120000"/>
              </a:lnSpc>
            </a:pPr>
            <a:r>
              <a:rPr kumimoji="1" lang="ja-JP" altLang="en-US" sz="7200" dirty="0">
                <a:latin typeface="HG丸ｺﾞｼｯｸM-PRO" panose="020F0600000000000000" pitchFamily="50" charset="-128"/>
                <a:ea typeface="HG丸ｺﾞｼｯｸM-PRO" panose="020F0600000000000000" pitchFamily="50" charset="-128"/>
                <a:cs typeface="Adobe Devanagari" panose="02040503050201020203" pitchFamily="18" charset="0"/>
              </a:rPr>
              <a:t>漢字あいう</a:t>
            </a:r>
            <a:endParaRPr kumimoji="1" lang="en-US" altLang="ja-JP" sz="7200" dirty="0">
              <a:latin typeface="HG丸ｺﾞｼｯｸM-PRO" panose="020F0600000000000000" pitchFamily="50" charset="-128"/>
              <a:ea typeface="HG丸ｺﾞｼｯｸM-PRO" panose="020F0600000000000000" pitchFamily="50" charset="-128"/>
              <a:cs typeface="Adobe Devanagari" panose="02040503050201020203" pitchFamily="18" charset="0"/>
            </a:endParaRPr>
          </a:p>
          <a:p>
            <a:pPr algn="l">
              <a:lnSpc>
                <a:spcPct val="120000"/>
              </a:lnSpc>
            </a:pPr>
            <a:r>
              <a:rPr lang="en-US" altLang="ja-JP" sz="7200" dirty="0">
                <a:latin typeface="HG丸ｺﾞｼｯｸM-PRO" panose="020F0600000000000000" pitchFamily="50" charset="-128"/>
                <a:ea typeface="HG丸ｺﾞｼｯｸM-PRO" panose="020F0600000000000000" pitchFamily="50" charset="-128"/>
                <a:cs typeface="Adobe Devanagari" panose="02040503050201020203" pitchFamily="18" charset="0"/>
              </a:rPr>
              <a:t>abcde1234</a:t>
            </a:r>
            <a:endParaRPr kumimoji="1" lang="ja-JP" altLang="en-US" sz="7200" dirty="0">
              <a:latin typeface="HG丸ｺﾞｼｯｸM-PRO" panose="020F0600000000000000" pitchFamily="50" charset="-128"/>
              <a:ea typeface="HG丸ｺﾞｼｯｸM-PRO" panose="020F0600000000000000" pitchFamily="50" charset="-128"/>
              <a:cs typeface="Adobe Devanagari" panose="02040503050201020203" pitchFamily="18" charset="0"/>
            </a:endParaRPr>
          </a:p>
        </p:txBody>
      </p:sp>
    </p:spTree>
    <p:extLst>
      <p:ext uri="{BB962C8B-B14F-4D97-AF65-F5344CB8AC3E}">
        <p14:creationId xmlns:p14="http://schemas.microsoft.com/office/powerpoint/2010/main" val="305067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66C8FD0-0769-C66D-54B2-B7147F98B120}"/>
              </a:ext>
            </a:extLst>
          </p:cNvPr>
          <p:cNvSpPr txBox="1"/>
          <p:nvPr/>
        </p:nvSpPr>
        <p:spPr>
          <a:xfrm>
            <a:off x="1478040" y="4047775"/>
            <a:ext cx="6152646" cy="1629677"/>
          </a:xfrm>
          <a:prstGeom prst="rect">
            <a:avLst/>
          </a:prstGeom>
          <a:noFill/>
        </p:spPr>
        <p:txBody>
          <a:bodyPr wrap="none" rtlCol="0">
            <a:spAutoFit/>
          </a:bodyPr>
          <a:lstStyle/>
          <a:p>
            <a:pPr algn="l">
              <a:lnSpc>
                <a:spcPct val="120000"/>
              </a:lnSpc>
            </a:pPr>
            <a:r>
              <a:rPr kumimoji="1" lang="ja-JP" altLang="en-US" sz="9600" dirty="0">
                <a:latin typeface="HGP教科書体" panose="02020600000000000000" pitchFamily="18" charset="-128"/>
                <a:ea typeface="HGP教科書体" panose="02020600000000000000" pitchFamily="18" charset="-128"/>
                <a:cs typeface="Adobe Devanagari" panose="02040503050201020203" pitchFamily="18" charset="0"/>
              </a:rPr>
              <a:t>お北令良改</a:t>
            </a:r>
          </a:p>
        </p:txBody>
      </p:sp>
      <p:sp>
        <p:nvSpPr>
          <p:cNvPr id="5" name="テキスト ボックス 4">
            <a:extLst>
              <a:ext uri="{FF2B5EF4-FFF2-40B4-BE49-F238E27FC236}">
                <a16:creationId xmlns:a16="http://schemas.microsoft.com/office/drawing/2014/main" id="{4481BBD3-3DEF-14C2-9569-9E016423836A}"/>
              </a:ext>
            </a:extLst>
          </p:cNvPr>
          <p:cNvSpPr txBox="1"/>
          <p:nvPr/>
        </p:nvSpPr>
        <p:spPr>
          <a:xfrm>
            <a:off x="1399049" y="1966234"/>
            <a:ext cx="6945628" cy="1757084"/>
          </a:xfrm>
          <a:prstGeom prst="rect">
            <a:avLst/>
          </a:prstGeom>
          <a:noFill/>
        </p:spPr>
        <p:txBody>
          <a:bodyPr wrap="square" rtlCol="0">
            <a:spAutoFit/>
          </a:bodyPr>
          <a:lstStyle/>
          <a:p>
            <a:pPr algn="l">
              <a:lnSpc>
                <a:spcPct val="120000"/>
              </a:lnSpc>
            </a:pPr>
            <a:r>
              <a:rPr kumimoji="1" lang="ja-JP" altLang="en-US" sz="9600" dirty="0">
                <a:latin typeface="游明朝" panose="02020400000000000000" pitchFamily="18" charset="-128"/>
                <a:ea typeface="游明朝" panose="02020400000000000000" pitchFamily="18" charset="-128"/>
                <a:cs typeface="Adobe Devanagari" panose="02040503050201020203" pitchFamily="18" charset="0"/>
              </a:rPr>
              <a:t>お北令良改</a:t>
            </a:r>
          </a:p>
        </p:txBody>
      </p:sp>
      <p:sp>
        <p:nvSpPr>
          <p:cNvPr id="7" name="テキスト ボックス 6">
            <a:extLst>
              <a:ext uri="{FF2B5EF4-FFF2-40B4-BE49-F238E27FC236}">
                <a16:creationId xmlns:a16="http://schemas.microsoft.com/office/drawing/2014/main" id="{FCD97B0C-05E6-FC81-DE85-E7CDEB88AE3B}"/>
              </a:ext>
            </a:extLst>
          </p:cNvPr>
          <p:cNvSpPr txBox="1"/>
          <p:nvPr/>
        </p:nvSpPr>
        <p:spPr>
          <a:xfrm>
            <a:off x="8235599" y="3157680"/>
            <a:ext cx="3416320" cy="1096582"/>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教科書体と明朝体は</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字形が異なる</a:t>
            </a:r>
          </a:p>
        </p:txBody>
      </p:sp>
      <p:sp>
        <p:nvSpPr>
          <p:cNvPr id="8" name="楕円 7">
            <a:extLst>
              <a:ext uri="{FF2B5EF4-FFF2-40B4-BE49-F238E27FC236}">
                <a16:creationId xmlns:a16="http://schemas.microsoft.com/office/drawing/2014/main" id="{5188EB62-735F-9239-CAC9-CA884BCA9CC7}"/>
              </a:ext>
            </a:extLst>
          </p:cNvPr>
          <p:cNvSpPr/>
          <p:nvPr/>
        </p:nvSpPr>
        <p:spPr>
          <a:xfrm>
            <a:off x="1506321" y="2903107"/>
            <a:ext cx="585512" cy="585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8DC1D723-D70B-5A9C-E7D0-C9751FEA4C98}"/>
              </a:ext>
            </a:extLst>
          </p:cNvPr>
          <p:cNvSpPr/>
          <p:nvPr/>
        </p:nvSpPr>
        <p:spPr>
          <a:xfrm>
            <a:off x="2659039" y="4986430"/>
            <a:ext cx="585511" cy="5855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89C8E871-9813-C18E-2B3B-29AECD201D00}"/>
              </a:ext>
            </a:extLst>
          </p:cNvPr>
          <p:cNvSpPr/>
          <p:nvPr/>
        </p:nvSpPr>
        <p:spPr>
          <a:xfrm>
            <a:off x="4318450" y="2836870"/>
            <a:ext cx="625422" cy="6416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E97FDB25-50FB-D44A-338D-3882B23141E7}"/>
              </a:ext>
            </a:extLst>
          </p:cNvPr>
          <p:cNvSpPr/>
          <p:nvPr/>
        </p:nvSpPr>
        <p:spPr>
          <a:xfrm>
            <a:off x="5137485" y="3056373"/>
            <a:ext cx="546877" cy="48810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CF11622B-778B-C4FB-D693-410A924F72A7}"/>
              </a:ext>
            </a:extLst>
          </p:cNvPr>
          <p:cNvSpPr/>
          <p:nvPr/>
        </p:nvSpPr>
        <p:spPr>
          <a:xfrm>
            <a:off x="6616010" y="2930190"/>
            <a:ext cx="369191" cy="36919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47149E26-D14D-F03D-7095-5CFF1131F979}"/>
              </a:ext>
            </a:extLst>
          </p:cNvPr>
          <p:cNvSpPr/>
          <p:nvPr/>
        </p:nvSpPr>
        <p:spPr>
          <a:xfrm>
            <a:off x="1416050" y="764704"/>
            <a:ext cx="2808312" cy="1056802"/>
          </a:xfrm>
          <a:prstGeom prst="ellipse">
            <a:avLst/>
          </a:prstGeom>
          <a:gradFill flip="none" rotWithShape="1">
            <a:gsLst>
              <a:gs pos="0">
                <a:srgbClr val="D10D0D"/>
              </a:gs>
              <a:gs pos="100000">
                <a:srgbClr val="F4D0D0"/>
              </a:gs>
              <a:gs pos="42000">
                <a:srgbClr val="FA6262"/>
              </a:gs>
              <a:gs pos="100000">
                <a:srgbClr val="F7E5E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教科書体</a:t>
            </a:r>
          </a:p>
        </p:txBody>
      </p:sp>
      <p:sp>
        <p:nvSpPr>
          <p:cNvPr id="19" name="楕円 18">
            <a:extLst>
              <a:ext uri="{FF2B5EF4-FFF2-40B4-BE49-F238E27FC236}">
                <a16:creationId xmlns:a16="http://schemas.microsoft.com/office/drawing/2014/main" id="{6045F437-ED48-F77A-737A-EA9D3DB1ABDB}"/>
              </a:ext>
            </a:extLst>
          </p:cNvPr>
          <p:cNvSpPr/>
          <p:nvPr/>
        </p:nvSpPr>
        <p:spPr>
          <a:xfrm>
            <a:off x="1506321" y="4941168"/>
            <a:ext cx="585512" cy="585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15142C4D-AADA-5543-966E-A77B036C2FEE}"/>
              </a:ext>
            </a:extLst>
          </p:cNvPr>
          <p:cNvSpPr/>
          <p:nvPr/>
        </p:nvSpPr>
        <p:spPr>
          <a:xfrm>
            <a:off x="2696746" y="2940813"/>
            <a:ext cx="585511" cy="5855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490EA00E-42E9-58B4-4535-A45C94266EEA}"/>
              </a:ext>
            </a:extLst>
          </p:cNvPr>
          <p:cNvSpPr/>
          <p:nvPr/>
        </p:nvSpPr>
        <p:spPr>
          <a:xfrm>
            <a:off x="4150339" y="4959473"/>
            <a:ext cx="625422" cy="59291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D02E7A3-DC63-E850-EB83-C94E241759D3}"/>
              </a:ext>
            </a:extLst>
          </p:cNvPr>
          <p:cNvSpPr/>
          <p:nvPr/>
        </p:nvSpPr>
        <p:spPr>
          <a:xfrm>
            <a:off x="5214471" y="5112988"/>
            <a:ext cx="546877" cy="48810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F4F07E1A-F1AE-535E-BA79-B9385E775DB6}"/>
              </a:ext>
            </a:extLst>
          </p:cNvPr>
          <p:cNvSpPr/>
          <p:nvPr/>
        </p:nvSpPr>
        <p:spPr>
          <a:xfrm>
            <a:off x="6570447" y="5067638"/>
            <a:ext cx="250650" cy="2506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6735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F148E3E-7A5D-4138-AEF7-B64B115107DF}"/>
              </a:ext>
            </a:extLst>
          </p:cNvPr>
          <p:cNvSpPr txBox="1"/>
          <p:nvPr/>
        </p:nvSpPr>
        <p:spPr>
          <a:xfrm>
            <a:off x="4072720" y="4032383"/>
            <a:ext cx="5654112" cy="861005"/>
          </a:xfrm>
          <a:prstGeom prst="rect">
            <a:avLst/>
          </a:prstGeom>
          <a:noFill/>
        </p:spPr>
        <p:txBody>
          <a:bodyPr wrap="none" rtlCol="0">
            <a:spAutoFit/>
          </a:bodyPr>
          <a:lstStyle/>
          <a:p>
            <a:pPr algn="l">
              <a:lnSpc>
                <a:spcPct val="120000"/>
              </a:lnSpc>
            </a:pPr>
            <a:r>
              <a:rPr kumimoji="1" lang="ja-JP" altLang="en-US" sz="4800" dirty="0">
                <a:latin typeface="HGS教科書体" panose="02020600000000000000" pitchFamily="18" charset="-128"/>
                <a:ea typeface="HGS教科書体" panose="02020600000000000000" pitchFamily="18" charset="-128"/>
                <a:cs typeface="Adobe Devanagari" panose="02040503050201020203" pitchFamily="18" charset="0"/>
              </a:rPr>
              <a:t>漢字くくめめ  </a:t>
            </a:r>
            <a:r>
              <a:rPr kumimoji="1" lang="en-US" altLang="ja-JP" sz="4800" dirty="0" err="1">
                <a:latin typeface="HGS教科書体" panose="02020600000000000000" pitchFamily="18" charset="-128"/>
                <a:ea typeface="HGS教科書体" panose="02020600000000000000" pitchFamily="18" charset="-128"/>
                <a:cs typeface="Adobe Devanagari" panose="02040503050201020203" pitchFamily="18" charset="0"/>
              </a:rPr>
              <a:t>aammii</a:t>
            </a:r>
            <a:endParaRPr kumimoji="1" lang="ja-JP" altLang="en-US" sz="4800" dirty="0">
              <a:latin typeface="HGS教科書体" panose="02020600000000000000" pitchFamily="18" charset="-128"/>
              <a:ea typeface="HGS教科書体" panose="02020600000000000000" pitchFamily="18" charset="-128"/>
              <a:cs typeface="Adobe Devanagari" panose="02040503050201020203" pitchFamily="18" charset="0"/>
            </a:endParaRPr>
          </a:p>
        </p:txBody>
      </p:sp>
      <p:sp>
        <p:nvSpPr>
          <p:cNvPr id="3" name="テキスト ボックス 2">
            <a:extLst>
              <a:ext uri="{FF2B5EF4-FFF2-40B4-BE49-F238E27FC236}">
                <a16:creationId xmlns:a16="http://schemas.microsoft.com/office/drawing/2014/main" id="{E3CEDCB1-AC76-E092-20BD-FC0D0FC32D85}"/>
              </a:ext>
            </a:extLst>
          </p:cNvPr>
          <p:cNvSpPr txBox="1"/>
          <p:nvPr/>
        </p:nvSpPr>
        <p:spPr>
          <a:xfrm>
            <a:off x="1404829" y="4223881"/>
            <a:ext cx="2375971" cy="579518"/>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HGS</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教科書体</a:t>
            </a:r>
          </a:p>
        </p:txBody>
      </p:sp>
      <p:sp>
        <p:nvSpPr>
          <p:cNvPr id="4" name="テキスト ボックス 3">
            <a:extLst>
              <a:ext uri="{FF2B5EF4-FFF2-40B4-BE49-F238E27FC236}">
                <a16:creationId xmlns:a16="http://schemas.microsoft.com/office/drawing/2014/main" id="{5A1CAFE3-6B71-A07C-5138-0AE0C4BDF848}"/>
              </a:ext>
            </a:extLst>
          </p:cNvPr>
          <p:cNvSpPr txBox="1"/>
          <p:nvPr/>
        </p:nvSpPr>
        <p:spPr>
          <a:xfrm>
            <a:off x="4072720" y="4905744"/>
            <a:ext cx="5583580" cy="861005"/>
          </a:xfrm>
          <a:prstGeom prst="rect">
            <a:avLst/>
          </a:prstGeom>
          <a:noFill/>
        </p:spPr>
        <p:txBody>
          <a:bodyPr wrap="none" rtlCol="0">
            <a:spAutoFit/>
          </a:bodyPr>
          <a:lstStyle/>
          <a:p>
            <a:pPr algn="l">
              <a:lnSpc>
                <a:spcPct val="120000"/>
              </a:lnSpc>
            </a:pPr>
            <a:r>
              <a:rPr kumimoji="1" lang="ja-JP" altLang="en-US" sz="4800" dirty="0">
                <a:latin typeface="HGP教科書体" panose="02020600000000000000" pitchFamily="18" charset="-128"/>
                <a:ea typeface="HGP教科書体" panose="02020600000000000000" pitchFamily="18" charset="-128"/>
                <a:cs typeface="Adobe Devanagari" panose="02040503050201020203" pitchFamily="18" charset="0"/>
              </a:rPr>
              <a:t>漢字くくめめ      </a:t>
            </a:r>
            <a:r>
              <a:rPr kumimoji="1" lang="en-US" altLang="ja-JP" sz="4800" dirty="0" err="1">
                <a:latin typeface="HGP教科書体" panose="02020600000000000000" pitchFamily="18" charset="-128"/>
                <a:ea typeface="HGP教科書体" panose="02020600000000000000" pitchFamily="18" charset="-128"/>
                <a:cs typeface="Adobe Devanagari" panose="02040503050201020203" pitchFamily="18" charset="0"/>
              </a:rPr>
              <a:t>aammii</a:t>
            </a:r>
            <a:endParaRPr kumimoji="1" lang="ja-JP" altLang="en-US" sz="4800" dirty="0">
              <a:latin typeface="HGP教科書体" panose="02020600000000000000" pitchFamily="18" charset="-128"/>
              <a:ea typeface="HGP教科書体" panose="02020600000000000000" pitchFamily="18" charset="-128"/>
              <a:cs typeface="Adobe Devanagari" panose="02040503050201020203" pitchFamily="18" charset="0"/>
            </a:endParaRPr>
          </a:p>
        </p:txBody>
      </p:sp>
      <p:sp>
        <p:nvSpPr>
          <p:cNvPr id="6" name="テキスト ボックス 5">
            <a:extLst>
              <a:ext uri="{FF2B5EF4-FFF2-40B4-BE49-F238E27FC236}">
                <a16:creationId xmlns:a16="http://schemas.microsoft.com/office/drawing/2014/main" id="{FD90A7F7-4D9D-3A81-0179-FDE8912ED2C3}"/>
              </a:ext>
            </a:extLst>
          </p:cNvPr>
          <p:cNvSpPr txBox="1"/>
          <p:nvPr/>
        </p:nvSpPr>
        <p:spPr>
          <a:xfrm>
            <a:off x="4072720" y="5766749"/>
            <a:ext cx="6032421" cy="861005"/>
          </a:xfrm>
          <a:prstGeom prst="rect">
            <a:avLst/>
          </a:prstGeom>
          <a:noFill/>
        </p:spPr>
        <p:txBody>
          <a:bodyPr wrap="none" rtlCol="0">
            <a:spAutoFit/>
          </a:bodyPr>
          <a:lstStyle/>
          <a:p>
            <a:pPr algn="l">
              <a:lnSpc>
                <a:spcPct val="120000"/>
              </a:lnSpc>
            </a:pPr>
            <a:r>
              <a:rPr kumimoji="1" lang="ja-JP" altLang="en-US" sz="4800" dirty="0">
                <a:latin typeface="HG教科書体" panose="02020609000000000000" pitchFamily="17" charset="-128"/>
                <a:ea typeface="HG教科書体" panose="02020609000000000000" pitchFamily="17" charset="-128"/>
                <a:cs typeface="Adobe Devanagari" panose="02040503050201020203" pitchFamily="18" charset="0"/>
              </a:rPr>
              <a:t>漢字くくめめ </a:t>
            </a:r>
            <a:r>
              <a:rPr kumimoji="1" lang="en-US" altLang="ja-JP" sz="4800" dirty="0" err="1">
                <a:latin typeface="HG教科書体" panose="02020609000000000000" pitchFamily="17" charset="-128"/>
                <a:ea typeface="HG教科書体" panose="02020609000000000000" pitchFamily="17" charset="-128"/>
                <a:cs typeface="Adobe Devanagari" panose="02040503050201020203" pitchFamily="18" charset="0"/>
              </a:rPr>
              <a:t>aammii</a:t>
            </a:r>
            <a:endParaRPr kumimoji="1" lang="ja-JP" altLang="en-US" sz="4800" dirty="0">
              <a:latin typeface="HG教科書体" panose="02020609000000000000" pitchFamily="17" charset="-128"/>
              <a:ea typeface="HG教科書体" panose="02020609000000000000" pitchFamily="17" charset="-128"/>
              <a:cs typeface="Adobe Devanagari" panose="02040503050201020203" pitchFamily="18" charset="0"/>
            </a:endParaRPr>
          </a:p>
        </p:txBody>
      </p:sp>
      <p:graphicFrame>
        <p:nvGraphicFramePr>
          <p:cNvPr id="8" name="表 8">
            <a:extLst>
              <a:ext uri="{FF2B5EF4-FFF2-40B4-BE49-F238E27FC236}">
                <a16:creationId xmlns:a16="http://schemas.microsoft.com/office/drawing/2014/main" id="{26D94B7C-447B-25C6-6AFC-52DE0DF29878}"/>
              </a:ext>
            </a:extLst>
          </p:cNvPr>
          <p:cNvGraphicFramePr>
            <a:graphicFrameLocks noGrp="1"/>
          </p:cNvGraphicFramePr>
          <p:nvPr>
            <p:extLst>
              <p:ext uri="{D42A27DB-BD31-4B8C-83A1-F6EECF244321}">
                <p14:modId xmlns:p14="http://schemas.microsoft.com/office/powerpoint/2010/main" val="1718371573"/>
              </p:ext>
            </p:extLst>
          </p:nvPr>
        </p:nvGraphicFramePr>
        <p:xfrm>
          <a:off x="1416050" y="503931"/>
          <a:ext cx="9576494" cy="3135801"/>
        </p:xfrm>
        <a:graphic>
          <a:graphicData uri="http://schemas.openxmlformats.org/drawingml/2006/table">
            <a:tbl>
              <a:tblPr firstRow="1" bandRow="1">
                <a:tableStyleId>{5C22544A-7EE6-4342-B048-85BDC9FD1C3A}</a:tableStyleId>
              </a:tblPr>
              <a:tblGrid>
                <a:gridCol w="2879750">
                  <a:extLst>
                    <a:ext uri="{9D8B030D-6E8A-4147-A177-3AD203B41FA5}">
                      <a16:colId xmlns:a16="http://schemas.microsoft.com/office/drawing/2014/main" val="4178045377"/>
                    </a:ext>
                  </a:extLst>
                </a:gridCol>
                <a:gridCol w="3348372">
                  <a:extLst>
                    <a:ext uri="{9D8B030D-6E8A-4147-A177-3AD203B41FA5}">
                      <a16:colId xmlns:a16="http://schemas.microsoft.com/office/drawing/2014/main" val="3033278579"/>
                    </a:ext>
                  </a:extLst>
                </a:gridCol>
                <a:gridCol w="3348372">
                  <a:extLst>
                    <a:ext uri="{9D8B030D-6E8A-4147-A177-3AD203B41FA5}">
                      <a16:colId xmlns:a16="http://schemas.microsoft.com/office/drawing/2014/main" val="575780952"/>
                    </a:ext>
                  </a:extLst>
                </a:gridCol>
              </a:tblGrid>
              <a:tr h="912347">
                <a:tc>
                  <a:txBody>
                    <a:bodyPr/>
                    <a:lstStyle/>
                    <a:p>
                      <a:pPr algn="ctr"/>
                      <a:r>
                        <a:rPr kumimoji="1" lang="ja-JP" altLang="en-US" sz="2800" dirty="0"/>
                        <a:t>フォント名</a:t>
                      </a:r>
                    </a:p>
                  </a:txBody>
                  <a:tcPr anchor="ctr"/>
                </a:tc>
                <a:tc>
                  <a:txBody>
                    <a:bodyPr/>
                    <a:lstStyle/>
                    <a:p>
                      <a:pPr algn="ctr"/>
                      <a:r>
                        <a:rPr kumimoji="1" lang="ja-JP" altLang="en-US" sz="2800" dirty="0"/>
                        <a:t>日本語</a:t>
                      </a:r>
                    </a:p>
                  </a:txBody>
                  <a:tcPr anchor="ctr"/>
                </a:tc>
                <a:tc>
                  <a:txBody>
                    <a:bodyPr/>
                    <a:lstStyle/>
                    <a:p>
                      <a:pPr algn="ctr"/>
                      <a:r>
                        <a:rPr kumimoji="1" lang="ja-JP" altLang="en-US" sz="2800" dirty="0"/>
                        <a:t>英数字</a:t>
                      </a:r>
                      <a:endParaRPr kumimoji="1" lang="en-US" altLang="ja-JP" sz="2800" dirty="0"/>
                    </a:p>
                    <a:p>
                      <a:pPr algn="ctr"/>
                      <a:r>
                        <a:rPr kumimoji="1" lang="en-US" altLang="ja-JP" sz="2800" dirty="0"/>
                        <a:t>(</a:t>
                      </a:r>
                      <a:r>
                        <a:rPr kumimoji="1" lang="ja-JP" altLang="en-US" sz="2800" dirty="0"/>
                        <a:t>従属欧文）</a:t>
                      </a:r>
                    </a:p>
                  </a:txBody>
                  <a:tcPr anchor="ctr"/>
                </a:tc>
                <a:extLst>
                  <a:ext uri="{0D108BD9-81ED-4DB2-BD59-A6C34878D82A}">
                    <a16:rowId xmlns:a16="http://schemas.microsoft.com/office/drawing/2014/main" val="1219388586"/>
                  </a:ext>
                </a:extLst>
              </a:tr>
              <a:tr h="730307">
                <a:tc>
                  <a:txBody>
                    <a:bodyPr/>
                    <a:lstStyle/>
                    <a:p>
                      <a:pPr algn="just"/>
                      <a:r>
                        <a:rPr kumimoji="1" lang="en-US" altLang="ja-JP" sz="2800" dirty="0"/>
                        <a:t>HGS</a:t>
                      </a:r>
                      <a:r>
                        <a:rPr kumimoji="1" lang="ja-JP" altLang="en-US" sz="2800" dirty="0"/>
                        <a:t>教科書体</a:t>
                      </a:r>
                    </a:p>
                  </a:txBody>
                  <a:tcPr anchor="ctr"/>
                </a:tc>
                <a:tc>
                  <a:txBody>
                    <a:bodyPr/>
                    <a:lstStyle/>
                    <a:p>
                      <a:pPr algn="just"/>
                      <a:r>
                        <a:rPr kumimoji="1" lang="ja-JP" altLang="en-US" sz="2800" dirty="0"/>
                        <a:t>等幅</a:t>
                      </a:r>
                    </a:p>
                  </a:txBody>
                  <a:tcPr anchor="ctr"/>
                </a:tc>
                <a:tc>
                  <a:txBody>
                    <a:bodyPr/>
                    <a:lstStyle/>
                    <a:p>
                      <a:pPr algn="just"/>
                      <a:r>
                        <a:rPr kumimoji="1" lang="ja-JP" altLang="en-US" sz="2800" dirty="0"/>
                        <a:t>プロポーショナル</a:t>
                      </a:r>
                    </a:p>
                  </a:txBody>
                  <a:tcPr anchor="ctr"/>
                </a:tc>
                <a:extLst>
                  <a:ext uri="{0D108BD9-81ED-4DB2-BD59-A6C34878D82A}">
                    <a16:rowId xmlns:a16="http://schemas.microsoft.com/office/drawing/2014/main" val="2169050497"/>
                  </a:ext>
                </a:extLst>
              </a:tr>
              <a:tr h="730307">
                <a:tc>
                  <a:txBody>
                    <a:bodyPr/>
                    <a:lstStyle/>
                    <a:p>
                      <a:pPr algn="just"/>
                      <a:r>
                        <a:rPr kumimoji="1" lang="en-US" altLang="ja-JP" sz="2800" dirty="0"/>
                        <a:t>HGP</a:t>
                      </a:r>
                      <a:r>
                        <a:rPr kumimoji="1" lang="ja-JP" altLang="en-US" sz="2800" dirty="0"/>
                        <a:t>教科書体</a:t>
                      </a:r>
                    </a:p>
                  </a:txBody>
                  <a:tcPr anchor="ctr"/>
                </a:tc>
                <a:tc>
                  <a:txBody>
                    <a:bodyPr/>
                    <a:lstStyle/>
                    <a:p>
                      <a:pPr algn="just"/>
                      <a:r>
                        <a:rPr kumimoji="1" lang="ja-JP" altLang="en-US" sz="2800" dirty="0"/>
                        <a:t>プロポーショナル</a:t>
                      </a:r>
                    </a:p>
                  </a:txBody>
                  <a:tcPr anchor="ctr"/>
                </a:tc>
                <a:tc>
                  <a:txBody>
                    <a:bodyPr/>
                    <a:lstStyle/>
                    <a:p>
                      <a:pPr algn="just"/>
                      <a:r>
                        <a:rPr kumimoji="1" lang="ja-JP" altLang="en-US" sz="2800" dirty="0"/>
                        <a:t>プロポーショナル</a:t>
                      </a:r>
                    </a:p>
                  </a:txBody>
                  <a:tcPr anchor="ctr"/>
                </a:tc>
                <a:extLst>
                  <a:ext uri="{0D108BD9-81ED-4DB2-BD59-A6C34878D82A}">
                    <a16:rowId xmlns:a16="http://schemas.microsoft.com/office/drawing/2014/main" val="2799994813"/>
                  </a:ext>
                </a:extLst>
              </a:tr>
              <a:tr h="730307">
                <a:tc>
                  <a:txBody>
                    <a:bodyPr/>
                    <a:lstStyle/>
                    <a:p>
                      <a:pPr algn="just"/>
                      <a:r>
                        <a:rPr kumimoji="1" lang="en-US" altLang="ja-JP" sz="2800" dirty="0"/>
                        <a:t>HG</a:t>
                      </a:r>
                      <a:r>
                        <a:rPr kumimoji="1" lang="ja-JP" altLang="en-US" sz="2800" dirty="0"/>
                        <a:t>教科書体</a:t>
                      </a:r>
                    </a:p>
                  </a:txBody>
                  <a:tcPr anchor="ctr"/>
                </a:tc>
                <a:tc>
                  <a:txBody>
                    <a:bodyPr/>
                    <a:lstStyle/>
                    <a:p>
                      <a:pPr algn="just"/>
                      <a:r>
                        <a:rPr kumimoji="1" lang="ja-JP" altLang="en-US" sz="2800" dirty="0"/>
                        <a:t>等幅</a:t>
                      </a:r>
                    </a:p>
                  </a:txBody>
                  <a:tcPr anchor="ctr"/>
                </a:tc>
                <a:tc>
                  <a:txBody>
                    <a:bodyPr/>
                    <a:lstStyle/>
                    <a:p>
                      <a:pPr algn="just"/>
                      <a:r>
                        <a:rPr kumimoji="1" lang="ja-JP" altLang="en-US" sz="2800" dirty="0"/>
                        <a:t>等幅</a:t>
                      </a:r>
                    </a:p>
                  </a:txBody>
                  <a:tcPr anchor="ctr"/>
                </a:tc>
                <a:extLst>
                  <a:ext uri="{0D108BD9-81ED-4DB2-BD59-A6C34878D82A}">
                    <a16:rowId xmlns:a16="http://schemas.microsoft.com/office/drawing/2014/main" val="4129565872"/>
                  </a:ext>
                </a:extLst>
              </a:tr>
            </a:tbl>
          </a:graphicData>
        </a:graphic>
      </p:graphicFrame>
      <p:sp>
        <p:nvSpPr>
          <p:cNvPr id="9" name="正方形/長方形 8">
            <a:extLst>
              <a:ext uri="{FF2B5EF4-FFF2-40B4-BE49-F238E27FC236}">
                <a16:creationId xmlns:a16="http://schemas.microsoft.com/office/drawing/2014/main" id="{BC2509E3-EDC6-DB9E-71F9-47132F273B7F}"/>
              </a:ext>
            </a:extLst>
          </p:cNvPr>
          <p:cNvSpPr/>
          <p:nvPr/>
        </p:nvSpPr>
        <p:spPr>
          <a:xfrm>
            <a:off x="1467328" y="1533652"/>
            <a:ext cx="9288656" cy="4949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585CCC4-D797-7062-428F-B3BEFB175ABC}"/>
              </a:ext>
            </a:extLst>
          </p:cNvPr>
          <p:cNvSpPr txBox="1"/>
          <p:nvPr/>
        </p:nvSpPr>
        <p:spPr>
          <a:xfrm>
            <a:off x="1393608" y="5046488"/>
            <a:ext cx="2387192" cy="579518"/>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HGP</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教科書体</a:t>
            </a:r>
          </a:p>
        </p:txBody>
      </p:sp>
      <p:sp>
        <p:nvSpPr>
          <p:cNvPr id="11" name="テキスト ボックス 10">
            <a:extLst>
              <a:ext uri="{FF2B5EF4-FFF2-40B4-BE49-F238E27FC236}">
                <a16:creationId xmlns:a16="http://schemas.microsoft.com/office/drawing/2014/main" id="{AAE93AA9-9CD4-A7B3-9BAA-D10A880FA10C}"/>
              </a:ext>
            </a:extLst>
          </p:cNvPr>
          <p:cNvSpPr txBox="1"/>
          <p:nvPr/>
        </p:nvSpPr>
        <p:spPr>
          <a:xfrm>
            <a:off x="1404829" y="5907493"/>
            <a:ext cx="2149948" cy="579518"/>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HG</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教科書体</a:t>
            </a:r>
          </a:p>
        </p:txBody>
      </p:sp>
    </p:spTree>
    <p:extLst>
      <p:ext uri="{BB962C8B-B14F-4D97-AF65-F5344CB8AC3E}">
        <p14:creationId xmlns:p14="http://schemas.microsoft.com/office/powerpoint/2010/main" val="3580774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3CCC20E0-E3B5-3281-4A96-15FB0E8621EA}"/>
              </a:ext>
            </a:extLst>
          </p:cNvPr>
          <p:cNvSpPr txBox="1"/>
          <p:nvPr/>
        </p:nvSpPr>
        <p:spPr>
          <a:xfrm>
            <a:off x="1416050" y="1410198"/>
            <a:ext cx="8938665" cy="2130711"/>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Universal Design ……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可能な限りだれもが使いやすい</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UD</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フォント </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視認性が高い</a:t>
            </a: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小学校の教科書はほとんど</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UD</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フォント</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中高も次の検定で</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UD</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になるかも？</a:t>
            </a:r>
          </a:p>
        </p:txBody>
      </p:sp>
      <p:sp>
        <p:nvSpPr>
          <p:cNvPr id="3" name="テキスト ボックス 2">
            <a:extLst>
              <a:ext uri="{FF2B5EF4-FFF2-40B4-BE49-F238E27FC236}">
                <a16:creationId xmlns:a16="http://schemas.microsoft.com/office/drawing/2014/main" id="{68EA6F73-93AF-020A-6683-7FBE9F14426C}"/>
              </a:ext>
            </a:extLst>
          </p:cNvPr>
          <p:cNvSpPr txBox="1"/>
          <p:nvPr/>
        </p:nvSpPr>
        <p:spPr>
          <a:xfrm>
            <a:off x="1415285" y="3547939"/>
            <a:ext cx="7114680" cy="1741952"/>
          </a:xfrm>
          <a:prstGeom prst="rect">
            <a:avLst/>
          </a:prstGeom>
          <a:noFill/>
        </p:spPr>
        <p:txBody>
          <a:bodyPr wrap="square" rtlCol="0">
            <a:spAutoFit/>
          </a:bodyPr>
          <a:lstStyle/>
          <a:p>
            <a:pPr algn="l">
              <a:lnSpc>
                <a:spcPct val="120000"/>
              </a:lnSpc>
            </a:pPr>
            <a:r>
              <a:rPr kumimoji="1" lang="en-US" altLang="ja-JP" sz="9600" dirty="0">
                <a:latin typeface="Century Schoolbook" panose="02040604050505020304" pitchFamily="18" charset="0"/>
                <a:ea typeface="游明朝" panose="02020400000000000000" pitchFamily="18" charset="-128"/>
                <a:cs typeface="Adobe Devanagari" panose="02040503050201020203" pitchFamily="18" charset="0"/>
              </a:rPr>
              <a:t>386  </a:t>
            </a:r>
            <a:r>
              <a:rPr kumimoji="1" lang="ja-JP" altLang="en-US" sz="9600" dirty="0">
                <a:latin typeface="游明朝" panose="02020400000000000000" pitchFamily="18" charset="-128"/>
                <a:ea typeface="游明朝" panose="02020400000000000000" pitchFamily="18" charset="-128"/>
                <a:cs typeface="Adobe Devanagari" panose="02040503050201020203" pitchFamily="18" charset="0"/>
              </a:rPr>
              <a:t>も  や</a:t>
            </a:r>
            <a:endParaRPr kumimoji="1" lang="en-US" altLang="ja-JP" sz="9600" dirty="0">
              <a:latin typeface="游明朝" panose="02020400000000000000" pitchFamily="18" charset="-128"/>
              <a:ea typeface="游明朝" panose="02020400000000000000" pitchFamily="18" charset="-128"/>
              <a:cs typeface="Adobe Devanagari" panose="02040503050201020203" pitchFamily="18" charset="0"/>
            </a:endParaRPr>
          </a:p>
        </p:txBody>
      </p:sp>
      <p:sp>
        <p:nvSpPr>
          <p:cNvPr id="6" name="楕円 5">
            <a:extLst>
              <a:ext uri="{FF2B5EF4-FFF2-40B4-BE49-F238E27FC236}">
                <a16:creationId xmlns:a16="http://schemas.microsoft.com/office/drawing/2014/main" id="{1F83D9E4-56BF-3C13-0FB6-0A17CEE36EE1}"/>
              </a:ext>
            </a:extLst>
          </p:cNvPr>
          <p:cNvSpPr/>
          <p:nvPr/>
        </p:nvSpPr>
        <p:spPr>
          <a:xfrm>
            <a:off x="1659112" y="4515851"/>
            <a:ext cx="99570" cy="956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91B74AAD-868F-BBCB-EB88-0331F6482F90}"/>
              </a:ext>
            </a:extLst>
          </p:cNvPr>
          <p:cNvSpPr/>
          <p:nvPr/>
        </p:nvSpPr>
        <p:spPr>
          <a:xfrm>
            <a:off x="6438566" y="4030578"/>
            <a:ext cx="197145" cy="1971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B3D868ED-828C-9C9E-BE2C-AFB49E22CF03}"/>
              </a:ext>
            </a:extLst>
          </p:cNvPr>
          <p:cNvSpPr txBox="1"/>
          <p:nvPr/>
        </p:nvSpPr>
        <p:spPr>
          <a:xfrm>
            <a:off x="1381360" y="5085184"/>
            <a:ext cx="8459056" cy="1775551"/>
          </a:xfrm>
          <a:prstGeom prst="rect">
            <a:avLst/>
          </a:prstGeom>
          <a:noFill/>
        </p:spPr>
        <p:txBody>
          <a:bodyPr wrap="square" rtlCol="0">
            <a:spAutoFit/>
          </a:bodyPr>
          <a:lstStyle/>
          <a:p>
            <a:pPr algn="l">
              <a:lnSpc>
                <a:spcPct val="120000"/>
              </a:lnSpc>
            </a:pPr>
            <a:r>
              <a:rPr kumimoji="1" lang="en-US" altLang="ja-JP" sz="9600" dirty="0">
                <a:latin typeface="UD デジタル 教科書体 NK-R" panose="02020400000000000000" pitchFamily="18" charset="-128"/>
                <a:ea typeface="UD デジタル 教科書体 NK-R" panose="02020400000000000000" pitchFamily="18" charset="-128"/>
                <a:cs typeface="Adobe Devanagari" panose="02040503050201020203" pitchFamily="18" charset="0"/>
              </a:rPr>
              <a:t>386</a:t>
            </a:r>
            <a:r>
              <a:rPr kumimoji="1" lang="ja-JP" altLang="en-US" sz="9600" dirty="0">
                <a:latin typeface="UD デジタル 教科書体 NK-R" panose="02020400000000000000" pitchFamily="18" charset="-128"/>
                <a:ea typeface="UD デジタル 教科書体 NK-R" panose="02020400000000000000" pitchFamily="18" charset="-128"/>
                <a:cs typeface="Adobe Devanagari" panose="02040503050201020203" pitchFamily="18" charset="0"/>
              </a:rPr>
              <a:t>　も　や</a:t>
            </a:r>
            <a:endParaRPr kumimoji="1" lang="en-US" altLang="ja-JP" sz="9600" dirty="0">
              <a:latin typeface="UD デジタル 教科書体 NK-R" panose="02020400000000000000" pitchFamily="18" charset="-128"/>
              <a:ea typeface="UD デジタル 教科書体 NK-R" panose="02020400000000000000" pitchFamily="18" charset="-128"/>
              <a:cs typeface="Adobe Devanagari" panose="02040503050201020203" pitchFamily="18" charset="0"/>
            </a:endParaRPr>
          </a:p>
        </p:txBody>
      </p:sp>
      <p:sp>
        <p:nvSpPr>
          <p:cNvPr id="9" name="楕円 8">
            <a:extLst>
              <a:ext uri="{FF2B5EF4-FFF2-40B4-BE49-F238E27FC236}">
                <a16:creationId xmlns:a16="http://schemas.microsoft.com/office/drawing/2014/main" id="{CC1CF43E-0A34-DB60-2903-B3EB965931C6}"/>
              </a:ext>
            </a:extLst>
          </p:cNvPr>
          <p:cNvSpPr/>
          <p:nvPr/>
        </p:nvSpPr>
        <p:spPr>
          <a:xfrm>
            <a:off x="4474592" y="4306550"/>
            <a:ext cx="197676" cy="1976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42DCA6DE-51A5-6AFE-7FFA-16C064CB08DB}"/>
              </a:ext>
            </a:extLst>
          </p:cNvPr>
          <p:cNvSpPr/>
          <p:nvPr/>
        </p:nvSpPr>
        <p:spPr>
          <a:xfrm>
            <a:off x="6421909" y="5474367"/>
            <a:ext cx="185624" cy="1856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3C97D1E7-35AE-EE3E-D23D-D489A458DABB}"/>
              </a:ext>
            </a:extLst>
          </p:cNvPr>
          <p:cNvSpPr/>
          <p:nvPr/>
        </p:nvSpPr>
        <p:spPr>
          <a:xfrm>
            <a:off x="3490162" y="5654842"/>
            <a:ext cx="200856" cy="2008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4D9BDB3C-9394-CEC3-AC58-2D9E70683E03}"/>
              </a:ext>
            </a:extLst>
          </p:cNvPr>
          <p:cNvSpPr/>
          <p:nvPr/>
        </p:nvSpPr>
        <p:spPr>
          <a:xfrm>
            <a:off x="1628105" y="5719043"/>
            <a:ext cx="196797" cy="1967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1AC57472-ED4A-CABB-CFD3-5FC7DE8BCDAD}"/>
              </a:ext>
            </a:extLst>
          </p:cNvPr>
          <p:cNvSpPr/>
          <p:nvPr/>
        </p:nvSpPr>
        <p:spPr>
          <a:xfrm>
            <a:off x="1595254" y="5996093"/>
            <a:ext cx="228784" cy="2287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D6DDDEC-F131-0CBB-A74C-69F938FE844A}"/>
              </a:ext>
            </a:extLst>
          </p:cNvPr>
          <p:cNvSpPr/>
          <p:nvPr/>
        </p:nvSpPr>
        <p:spPr>
          <a:xfrm>
            <a:off x="1415285" y="227329"/>
            <a:ext cx="3239790" cy="1056802"/>
          </a:xfrm>
          <a:prstGeom prst="ellipse">
            <a:avLst/>
          </a:prstGeom>
          <a:gradFill flip="none" rotWithShape="1">
            <a:gsLst>
              <a:gs pos="0">
                <a:srgbClr val="D10D0D"/>
              </a:gs>
              <a:gs pos="100000">
                <a:srgbClr val="F4D0D0"/>
              </a:gs>
              <a:gs pos="42000">
                <a:srgbClr val="FA6262"/>
              </a:gs>
              <a:gs pos="100000">
                <a:srgbClr val="F7E5E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rPr>
              <a:t>UD</a:t>
            </a:r>
            <a:r>
              <a:rPr kumimoji="1" lang="ja-JP" altLang="en-US" sz="2800" b="1" dirty="0">
                <a:solidFill>
                  <a:schemeClr val="tx1"/>
                </a:solidFill>
              </a:rPr>
              <a:t>フォント</a:t>
            </a:r>
          </a:p>
        </p:txBody>
      </p:sp>
      <p:sp>
        <p:nvSpPr>
          <p:cNvPr id="19" name="楕円 18">
            <a:extLst>
              <a:ext uri="{FF2B5EF4-FFF2-40B4-BE49-F238E27FC236}">
                <a16:creationId xmlns:a16="http://schemas.microsoft.com/office/drawing/2014/main" id="{3358E8AB-B940-94D5-890F-7B5262B57024}"/>
              </a:ext>
            </a:extLst>
          </p:cNvPr>
          <p:cNvSpPr/>
          <p:nvPr/>
        </p:nvSpPr>
        <p:spPr>
          <a:xfrm>
            <a:off x="3254611" y="4277454"/>
            <a:ext cx="106212" cy="106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135D7B90-A995-A1AD-F3DC-1D5322FD0114}"/>
              </a:ext>
            </a:extLst>
          </p:cNvPr>
          <p:cNvSpPr/>
          <p:nvPr/>
        </p:nvSpPr>
        <p:spPr>
          <a:xfrm>
            <a:off x="4504162" y="5796028"/>
            <a:ext cx="205951" cy="2059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09E542BC-908C-24AD-8E36-6F0C2AB72867}"/>
              </a:ext>
            </a:extLst>
          </p:cNvPr>
          <p:cNvSpPr/>
          <p:nvPr/>
        </p:nvSpPr>
        <p:spPr>
          <a:xfrm>
            <a:off x="1684195" y="4350787"/>
            <a:ext cx="84448" cy="811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D9B532F-1D5C-B0F3-5846-E8D0F0CAB573}"/>
              </a:ext>
            </a:extLst>
          </p:cNvPr>
          <p:cNvSpPr txBox="1"/>
          <p:nvPr/>
        </p:nvSpPr>
        <p:spPr>
          <a:xfrm>
            <a:off x="8145470" y="4272538"/>
            <a:ext cx="2914580" cy="579518"/>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Century</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游明朝</a:t>
            </a:r>
          </a:p>
        </p:txBody>
      </p:sp>
      <p:sp>
        <p:nvSpPr>
          <p:cNvPr id="8" name="テキスト ボックス 7">
            <a:extLst>
              <a:ext uri="{FF2B5EF4-FFF2-40B4-BE49-F238E27FC236}">
                <a16:creationId xmlns:a16="http://schemas.microsoft.com/office/drawing/2014/main" id="{5353C8E2-7563-AA76-E086-660E47432830}"/>
              </a:ext>
            </a:extLst>
          </p:cNvPr>
          <p:cNvSpPr txBox="1"/>
          <p:nvPr/>
        </p:nvSpPr>
        <p:spPr>
          <a:xfrm>
            <a:off x="8145470" y="5609244"/>
            <a:ext cx="3589444" cy="579518"/>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UD</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デジタル教科書体</a:t>
            </a:r>
          </a:p>
        </p:txBody>
      </p:sp>
    </p:spTree>
    <p:extLst>
      <p:ext uri="{BB962C8B-B14F-4D97-AF65-F5344CB8AC3E}">
        <p14:creationId xmlns:p14="http://schemas.microsoft.com/office/powerpoint/2010/main" val="101625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44E1F0B-F4CF-3100-3114-ED5EBA5DC363}"/>
              </a:ext>
            </a:extLst>
          </p:cNvPr>
          <p:cNvSpPr txBox="1"/>
          <p:nvPr/>
        </p:nvSpPr>
        <p:spPr>
          <a:xfrm>
            <a:off x="1423481" y="280481"/>
            <a:ext cx="3808423" cy="57951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手書きの方法の指導</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pic>
        <p:nvPicPr>
          <p:cNvPr id="5" name="図 4">
            <a:extLst>
              <a:ext uri="{FF2B5EF4-FFF2-40B4-BE49-F238E27FC236}">
                <a16:creationId xmlns:a16="http://schemas.microsoft.com/office/drawing/2014/main" id="{778DDDF9-9DE7-3277-5380-B73EA4C6610C}"/>
              </a:ext>
            </a:extLst>
          </p:cNvPr>
          <p:cNvPicPr>
            <a:picLocks noChangeAspect="1"/>
          </p:cNvPicPr>
          <p:nvPr/>
        </p:nvPicPr>
        <p:blipFill rotWithShape="1">
          <a:blip r:embed="rId2"/>
          <a:srcRect l="20708" t="17451" r="25877" b="30050"/>
          <a:stretch/>
        </p:blipFill>
        <p:spPr>
          <a:xfrm>
            <a:off x="1423481" y="921383"/>
            <a:ext cx="6218890" cy="5015234"/>
          </a:xfrm>
          <a:prstGeom prst="rect">
            <a:avLst/>
          </a:prstGeom>
        </p:spPr>
      </p:pic>
      <p:sp>
        <p:nvSpPr>
          <p:cNvPr id="6" name="テキスト ボックス 5">
            <a:extLst>
              <a:ext uri="{FF2B5EF4-FFF2-40B4-BE49-F238E27FC236}">
                <a16:creationId xmlns:a16="http://schemas.microsoft.com/office/drawing/2014/main" id="{171B1FBB-2398-23D4-5026-865E3288CC52}"/>
              </a:ext>
            </a:extLst>
          </p:cNvPr>
          <p:cNvSpPr txBox="1"/>
          <p:nvPr/>
        </p:nvSpPr>
        <p:spPr>
          <a:xfrm>
            <a:off x="8107328" y="2332418"/>
            <a:ext cx="3416320" cy="1096582"/>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原稿用紙の使い方は</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教科書に説明がある</a:t>
            </a:r>
          </a:p>
        </p:txBody>
      </p:sp>
      <p:sp>
        <p:nvSpPr>
          <p:cNvPr id="7" name="テキスト ボックス 6">
            <a:extLst>
              <a:ext uri="{FF2B5EF4-FFF2-40B4-BE49-F238E27FC236}">
                <a16:creationId xmlns:a16="http://schemas.microsoft.com/office/drawing/2014/main" id="{F6C09769-6299-A27F-BDB9-B2C4A414F740}"/>
              </a:ext>
            </a:extLst>
          </p:cNvPr>
          <p:cNvSpPr txBox="1"/>
          <p:nvPr/>
        </p:nvSpPr>
        <p:spPr>
          <a:xfrm>
            <a:off x="1423481" y="6035220"/>
            <a:ext cx="7912879" cy="57951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東京書籍　新しい国語</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R2</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検定</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中学</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年</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Tree>
    <p:extLst>
      <p:ext uri="{BB962C8B-B14F-4D97-AF65-F5344CB8AC3E}">
        <p14:creationId xmlns:p14="http://schemas.microsoft.com/office/powerpoint/2010/main" val="930417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8083328-325C-36F3-419A-48E2F1F7C3B5}"/>
              </a:ext>
            </a:extLst>
          </p:cNvPr>
          <p:cNvSpPr txBox="1"/>
          <p:nvPr/>
        </p:nvSpPr>
        <p:spPr>
          <a:xfrm>
            <a:off x="1416050" y="501396"/>
            <a:ext cx="6336704" cy="579518"/>
          </a:xfrm>
          <a:prstGeom prst="rect">
            <a:avLst/>
          </a:prstGeom>
          <a:noFill/>
        </p:spPr>
        <p:txBody>
          <a:bodyPr wrap="square" rtlCol="0">
            <a:spAutoFit/>
          </a:bodyPr>
          <a:lstStyle/>
          <a:p>
            <a:pPr algn="l">
              <a:lnSpc>
                <a:spcPct val="120000"/>
              </a:lnSpc>
            </a:pP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Windows10</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に付属する</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UD</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フォント</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graphicFrame>
        <p:nvGraphicFramePr>
          <p:cNvPr id="3" name="表 3">
            <a:extLst>
              <a:ext uri="{FF2B5EF4-FFF2-40B4-BE49-F238E27FC236}">
                <a16:creationId xmlns:a16="http://schemas.microsoft.com/office/drawing/2014/main" id="{16B6A73D-AE73-BD4E-1EC1-A4C3179E1DD0}"/>
              </a:ext>
            </a:extLst>
          </p:cNvPr>
          <p:cNvGraphicFramePr>
            <a:graphicFrameLocks noGrp="1"/>
          </p:cNvGraphicFramePr>
          <p:nvPr>
            <p:extLst>
              <p:ext uri="{D42A27DB-BD31-4B8C-83A1-F6EECF244321}">
                <p14:modId xmlns:p14="http://schemas.microsoft.com/office/powerpoint/2010/main" val="797749561"/>
              </p:ext>
            </p:extLst>
          </p:nvPr>
        </p:nvGraphicFramePr>
        <p:xfrm>
          <a:off x="1416049" y="2243506"/>
          <a:ext cx="9906606" cy="3918754"/>
        </p:xfrm>
        <a:graphic>
          <a:graphicData uri="http://schemas.openxmlformats.org/drawingml/2006/table">
            <a:tbl>
              <a:tblPr firstRow="1" bandRow="1">
                <a:tableStyleId>{5C22544A-7EE6-4342-B048-85BDC9FD1C3A}</a:tableStyleId>
              </a:tblPr>
              <a:tblGrid>
                <a:gridCol w="3781148">
                  <a:extLst>
                    <a:ext uri="{9D8B030D-6E8A-4147-A177-3AD203B41FA5}">
                      <a16:colId xmlns:a16="http://schemas.microsoft.com/office/drawing/2014/main" val="3203632458"/>
                    </a:ext>
                  </a:extLst>
                </a:gridCol>
                <a:gridCol w="907475">
                  <a:extLst>
                    <a:ext uri="{9D8B030D-6E8A-4147-A177-3AD203B41FA5}">
                      <a16:colId xmlns:a16="http://schemas.microsoft.com/office/drawing/2014/main" val="3376417134"/>
                    </a:ext>
                  </a:extLst>
                </a:gridCol>
                <a:gridCol w="2646803">
                  <a:extLst>
                    <a:ext uri="{9D8B030D-6E8A-4147-A177-3AD203B41FA5}">
                      <a16:colId xmlns:a16="http://schemas.microsoft.com/office/drawing/2014/main" val="3807537942"/>
                    </a:ext>
                  </a:extLst>
                </a:gridCol>
                <a:gridCol w="2571180">
                  <a:extLst>
                    <a:ext uri="{9D8B030D-6E8A-4147-A177-3AD203B41FA5}">
                      <a16:colId xmlns:a16="http://schemas.microsoft.com/office/drawing/2014/main" val="1247834426"/>
                    </a:ext>
                  </a:extLst>
                </a:gridCol>
              </a:tblGrid>
              <a:tr h="559822">
                <a:tc>
                  <a:txBody>
                    <a:bodyPr/>
                    <a:lstStyle/>
                    <a:p>
                      <a:pPr algn="ctr"/>
                      <a:r>
                        <a:rPr kumimoji="1" lang="ja-JP" altLang="en-US" sz="2200" dirty="0"/>
                        <a:t>フォント名</a:t>
                      </a:r>
                    </a:p>
                  </a:txBody>
                  <a:tcPr anchor="ctr"/>
                </a:tc>
                <a:tc>
                  <a:txBody>
                    <a:bodyPr/>
                    <a:lstStyle/>
                    <a:p>
                      <a:pPr algn="ctr"/>
                      <a:r>
                        <a:rPr kumimoji="1" lang="ja-JP" altLang="en-US" sz="2200" dirty="0"/>
                        <a:t>太さ</a:t>
                      </a:r>
                    </a:p>
                  </a:txBody>
                  <a:tcPr anchor="ctr"/>
                </a:tc>
                <a:tc>
                  <a:txBody>
                    <a:bodyPr/>
                    <a:lstStyle/>
                    <a:p>
                      <a:pPr algn="ctr"/>
                      <a:r>
                        <a:rPr kumimoji="1" lang="ja-JP" altLang="en-US" sz="2200" dirty="0"/>
                        <a:t>日本語</a:t>
                      </a:r>
                    </a:p>
                  </a:txBody>
                  <a:tcPr anchor="ctr"/>
                </a:tc>
                <a:tc>
                  <a:txBody>
                    <a:bodyPr/>
                    <a:lstStyle/>
                    <a:p>
                      <a:pPr algn="ctr"/>
                      <a:r>
                        <a:rPr kumimoji="1" lang="ja-JP" altLang="en-US" sz="2200" dirty="0"/>
                        <a:t>英数字</a:t>
                      </a:r>
                      <a:r>
                        <a:rPr kumimoji="1" lang="en-US" altLang="ja-JP" sz="2200" dirty="0"/>
                        <a:t>(</a:t>
                      </a:r>
                      <a:r>
                        <a:rPr kumimoji="1" lang="ja-JP" altLang="en-US" sz="2200" dirty="0"/>
                        <a:t>従属欧文</a:t>
                      </a:r>
                      <a:r>
                        <a:rPr kumimoji="1" lang="en-US" altLang="ja-JP" sz="2200" dirty="0"/>
                        <a:t>)</a:t>
                      </a:r>
                      <a:endParaRPr kumimoji="1" lang="ja-JP" altLang="en-US" sz="2200" dirty="0"/>
                    </a:p>
                  </a:txBody>
                  <a:tcPr anchor="ctr"/>
                </a:tc>
                <a:extLst>
                  <a:ext uri="{0D108BD9-81ED-4DB2-BD59-A6C34878D82A}">
                    <a16:rowId xmlns:a16="http://schemas.microsoft.com/office/drawing/2014/main" val="276479933"/>
                  </a:ext>
                </a:extLst>
              </a:tr>
              <a:tr h="559822">
                <a:tc>
                  <a:txBody>
                    <a:bodyPr/>
                    <a:lstStyle/>
                    <a:p>
                      <a:r>
                        <a:rPr kumimoji="1" lang="en-US" altLang="ja-JP" sz="2200" dirty="0"/>
                        <a:t>UD</a:t>
                      </a:r>
                      <a:r>
                        <a:rPr kumimoji="1" lang="ja-JP" altLang="en-US" sz="2200" dirty="0"/>
                        <a:t>デジタル教科書体</a:t>
                      </a:r>
                      <a:r>
                        <a:rPr kumimoji="1" lang="en-US" altLang="ja-JP" sz="2200" dirty="0"/>
                        <a:t>N-B</a:t>
                      </a:r>
                      <a:endParaRPr kumimoji="1" lang="ja-JP" altLang="en-US" sz="2200" dirty="0"/>
                    </a:p>
                  </a:txBody>
                  <a:tcPr anchor="ctr"/>
                </a:tc>
                <a:tc>
                  <a:txBody>
                    <a:bodyPr/>
                    <a:lstStyle/>
                    <a:p>
                      <a:pPr algn="ctr"/>
                      <a:r>
                        <a:rPr kumimoji="1" lang="ja-JP" altLang="en-US" sz="2200" dirty="0"/>
                        <a:t>太字</a:t>
                      </a:r>
                    </a:p>
                  </a:txBody>
                  <a:tcPr anchor="ctr"/>
                </a:tc>
                <a:tc>
                  <a:txBody>
                    <a:bodyPr/>
                    <a:lstStyle/>
                    <a:p>
                      <a:r>
                        <a:rPr kumimoji="1" lang="ja-JP" altLang="en-US" sz="2200" dirty="0"/>
                        <a:t>等幅</a:t>
                      </a:r>
                    </a:p>
                  </a:txBody>
                  <a:tcPr anchor="ctr"/>
                </a:tc>
                <a:tc>
                  <a:txBody>
                    <a:bodyPr/>
                    <a:lstStyle/>
                    <a:p>
                      <a:r>
                        <a:rPr kumimoji="1" lang="ja-JP" altLang="en-US" sz="2200" dirty="0"/>
                        <a:t>等幅</a:t>
                      </a:r>
                    </a:p>
                  </a:txBody>
                  <a:tcPr anchor="ctr"/>
                </a:tc>
                <a:extLst>
                  <a:ext uri="{0D108BD9-81ED-4DB2-BD59-A6C34878D82A}">
                    <a16:rowId xmlns:a16="http://schemas.microsoft.com/office/drawing/2014/main" val="1843802279"/>
                  </a:ext>
                </a:extLst>
              </a:tr>
              <a:tr h="559822">
                <a:tc>
                  <a:txBody>
                    <a:bodyPr/>
                    <a:lstStyle/>
                    <a:p>
                      <a:r>
                        <a:rPr kumimoji="1" lang="en-US" altLang="ja-JP" sz="2200" dirty="0"/>
                        <a:t>UD</a:t>
                      </a:r>
                      <a:r>
                        <a:rPr kumimoji="1" lang="ja-JP" altLang="en-US" sz="2200" dirty="0"/>
                        <a:t>デジタル教科書体</a:t>
                      </a:r>
                      <a:r>
                        <a:rPr kumimoji="1" lang="en-US" altLang="ja-JP" sz="2200" dirty="0"/>
                        <a:t>NK-B</a:t>
                      </a:r>
                      <a:endParaRPr kumimoji="1" lang="ja-JP" altLang="en-US" sz="2200" dirty="0"/>
                    </a:p>
                  </a:txBody>
                  <a:tcPr anchor="ctr"/>
                </a:tc>
                <a:tc>
                  <a:txBody>
                    <a:bodyPr/>
                    <a:lstStyle/>
                    <a:p>
                      <a:pPr algn="ctr"/>
                      <a:r>
                        <a:rPr kumimoji="1" lang="ja-JP" altLang="en-US" sz="2200" dirty="0"/>
                        <a:t>太字</a:t>
                      </a:r>
                    </a:p>
                  </a:txBody>
                  <a:tcPr anchor="ctr"/>
                </a:tc>
                <a:tc>
                  <a:txBody>
                    <a:bodyPr/>
                    <a:lstStyle/>
                    <a:p>
                      <a:r>
                        <a:rPr kumimoji="1" lang="ja-JP" altLang="en-US" sz="2200" dirty="0"/>
                        <a:t>プロポーショナル</a:t>
                      </a:r>
                    </a:p>
                  </a:txBody>
                  <a:tcPr anchor="ctr"/>
                </a:tc>
                <a:tc>
                  <a:txBody>
                    <a:bodyPr/>
                    <a:lstStyle/>
                    <a:p>
                      <a:r>
                        <a:rPr kumimoji="1" lang="ja-JP" altLang="en-US" sz="2200" dirty="0"/>
                        <a:t>プロポーショナル</a:t>
                      </a:r>
                    </a:p>
                  </a:txBody>
                  <a:tcPr anchor="ctr"/>
                </a:tc>
                <a:extLst>
                  <a:ext uri="{0D108BD9-81ED-4DB2-BD59-A6C34878D82A}">
                    <a16:rowId xmlns:a16="http://schemas.microsoft.com/office/drawing/2014/main" val="4117832567"/>
                  </a:ext>
                </a:extLst>
              </a:tr>
              <a:tr h="559822">
                <a:tc>
                  <a:txBody>
                    <a:bodyPr/>
                    <a:lstStyle/>
                    <a:p>
                      <a:r>
                        <a:rPr kumimoji="1" lang="en-US" altLang="ja-JP" sz="2200" dirty="0"/>
                        <a:t>UD</a:t>
                      </a:r>
                      <a:r>
                        <a:rPr kumimoji="1" lang="ja-JP" altLang="en-US" sz="2200" dirty="0"/>
                        <a:t>デジタル教科書体</a:t>
                      </a:r>
                      <a:r>
                        <a:rPr kumimoji="1" lang="en-US" altLang="ja-JP" sz="2200" dirty="0"/>
                        <a:t>NP-B</a:t>
                      </a:r>
                      <a:endParaRPr kumimoji="1" lang="ja-JP" altLang="en-US" sz="2200" dirty="0"/>
                    </a:p>
                  </a:txBody>
                  <a:tcPr anchor="ctr"/>
                </a:tc>
                <a:tc>
                  <a:txBody>
                    <a:bodyPr/>
                    <a:lstStyle/>
                    <a:p>
                      <a:pPr algn="ctr"/>
                      <a:r>
                        <a:rPr kumimoji="1" lang="ja-JP" altLang="en-US" sz="2200" dirty="0"/>
                        <a:t>太字</a:t>
                      </a:r>
                    </a:p>
                  </a:txBody>
                  <a:tcPr anchor="ctr"/>
                </a:tc>
                <a:tc>
                  <a:txBody>
                    <a:bodyPr/>
                    <a:lstStyle/>
                    <a:p>
                      <a:r>
                        <a:rPr kumimoji="1" lang="ja-JP" altLang="en-US" sz="2200" dirty="0"/>
                        <a:t>等幅</a:t>
                      </a:r>
                    </a:p>
                  </a:txBody>
                  <a:tcPr anchor="ctr"/>
                </a:tc>
                <a:tc>
                  <a:txBody>
                    <a:bodyPr/>
                    <a:lstStyle/>
                    <a:p>
                      <a:r>
                        <a:rPr kumimoji="1" lang="ja-JP" altLang="en-US" sz="2200" dirty="0"/>
                        <a:t>プロポーショナル</a:t>
                      </a:r>
                    </a:p>
                  </a:txBody>
                  <a:tcPr anchor="ctr"/>
                </a:tc>
                <a:extLst>
                  <a:ext uri="{0D108BD9-81ED-4DB2-BD59-A6C34878D82A}">
                    <a16:rowId xmlns:a16="http://schemas.microsoft.com/office/drawing/2014/main" val="4027006186"/>
                  </a:ext>
                </a:extLst>
              </a:tr>
              <a:tr h="559822">
                <a:tc>
                  <a:txBody>
                    <a:bodyPr/>
                    <a:lstStyle/>
                    <a:p>
                      <a:r>
                        <a:rPr kumimoji="1" lang="en-US" altLang="ja-JP" sz="2200" dirty="0"/>
                        <a:t>UD</a:t>
                      </a:r>
                      <a:r>
                        <a:rPr kumimoji="1" lang="ja-JP" altLang="en-US" sz="2200" dirty="0"/>
                        <a:t>デジタル教科書体</a:t>
                      </a:r>
                      <a:r>
                        <a:rPr kumimoji="1" lang="en-US" altLang="ja-JP" sz="2200" dirty="0"/>
                        <a:t>N-R</a:t>
                      </a:r>
                      <a:endParaRPr kumimoji="1" lang="ja-JP" altLang="en-US" sz="2200" dirty="0"/>
                    </a:p>
                  </a:txBody>
                  <a:tcPr anchor="ctr"/>
                </a:tc>
                <a:tc>
                  <a:txBody>
                    <a:bodyPr/>
                    <a:lstStyle/>
                    <a:p>
                      <a:pPr algn="ctr"/>
                      <a:r>
                        <a:rPr kumimoji="1" lang="ja-JP" altLang="en-US" sz="2200" dirty="0"/>
                        <a:t>普通</a:t>
                      </a:r>
                    </a:p>
                  </a:txBody>
                  <a:tcPr anchor="ctr"/>
                </a:tc>
                <a:tc>
                  <a:txBody>
                    <a:bodyPr/>
                    <a:lstStyle/>
                    <a:p>
                      <a:r>
                        <a:rPr kumimoji="1" lang="ja-JP" altLang="en-US" sz="2200" dirty="0"/>
                        <a:t>等幅</a:t>
                      </a:r>
                    </a:p>
                  </a:txBody>
                  <a:tcPr anchor="ctr"/>
                </a:tc>
                <a:tc>
                  <a:txBody>
                    <a:bodyPr/>
                    <a:lstStyle/>
                    <a:p>
                      <a:r>
                        <a:rPr kumimoji="1" lang="ja-JP" altLang="en-US" sz="2200" dirty="0"/>
                        <a:t>等幅</a:t>
                      </a:r>
                    </a:p>
                  </a:txBody>
                  <a:tcPr anchor="ctr"/>
                </a:tc>
                <a:extLst>
                  <a:ext uri="{0D108BD9-81ED-4DB2-BD59-A6C34878D82A}">
                    <a16:rowId xmlns:a16="http://schemas.microsoft.com/office/drawing/2014/main" val="1613628155"/>
                  </a:ext>
                </a:extLst>
              </a:tr>
              <a:tr h="559822">
                <a:tc>
                  <a:txBody>
                    <a:bodyPr/>
                    <a:lstStyle/>
                    <a:p>
                      <a:r>
                        <a:rPr kumimoji="1" lang="en-US" altLang="ja-JP" sz="2200" dirty="0"/>
                        <a:t>UD</a:t>
                      </a:r>
                      <a:r>
                        <a:rPr kumimoji="1" lang="ja-JP" altLang="en-US" sz="2200" dirty="0"/>
                        <a:t>デジタル教科書体</a:t>
                      </a:r>
                      <a:r>
                        <a:rPr kumimoji="1" lang="en-US" altLang="ja-JP" sz="2200" dirty="0"/>
                        <a:t>NK-R</a:t>
                      </a:r>
                      <a:endParaRPr kumimoji="1" lang="ja-JP" altLang="en-US" sz="2200" dirty="0"/>
                    </a:p>
                  </a:txBody>
                  <a:tcPr anchor="ctr"/>
                </a:tc>
                <a:tc>
                  <a:txBody>
                    <a:bodyPr/>
                    <a:lstStyle/>
                    <a:p>
                      <a:pPr algn="ctr"/>
                      <a:r>
                        <a:rPr kumimoji="1" lang="ja-JP" altLang="en-US" sz="2200" dirty="0"/>
                        <a:t>普通</a:t>
                      </a:r>
                    </a:p>
                  </a:txBody>
                  <a:tcPr anchor="ctr"/>
                </a:tc>
                <a:tc>
                  <a:txBody>
                    <a:bodyPr/>
                    <a:lstStyle/>
                    <a:p>
                      <a:r>
                        <a:rPr kumimoji="1" lang="ja-JP" altLang="en-US" sz="2200" dirty="0"/>
                        <a:t>プロポーショナル</a:t>
                      </a:r>
                    </a:p>
                  </a:txBody>
                  <a:tcPr anchor="ctr"/>
                </a:tc>
                <a:tc>
                  <a:txBody>
                    <a:bodyPr/>
                    <a:lstStyle/>
                    <a:p>
                      <a:r>
                        <a:rPr kumimoji="1" lang="ja-JP" altLang="en-US" sz="2200" dirty="0"/>
                        <a:t>プロポーショナル</a:t>
                      </a:r>
                    </a:p>
                  </a:txBody>
                  <a:tcPr anchor="ctr"/>
                </a:tc>
                <a:extLst>
                  <a:ext uri="{0D108BD9-81ED-4DB2-BD59-A6C34878D82A}">
                    <a16:rowId xmlns:a16="http://schemas.microsoft.com/office/drawing/2014/main" val="4149902843"/>
                  </a:ext>
                </a:extLst>
              </a:tr>
              <a:tr h="559822">
                <a:tc>
                  <a:txBody>
                    <a:bodyPr/>
                    <a:lstStyle/>
                    <a:p>
                      <a:r>
                        <a:rPr kumimoji="1" lang="en-US" altLang="ja-JP" sz="2200" dirty="0"/>
                        <a:t>UD</a:t>
                      </a:r>
                      <a:r>
                        <a:rPr kumimoji="1" lang="ja-JP" altLang="en-US" sz="2200" dirty="0"/>
                        <a:t>デジタル教科書体</a:t>
                      </a:r>
                      <a:r>
                        <a:rPr kumimoji="1" lang="en-US" altLang="ja-JP" sz="2200" dirty="0"/>
                        <a:t>NP-R</a:t>
                      </a:r>
                      <a:endParaRPr kumimoji="1" lang="ja-JP" altLang="en-US" sz="2200" dirty="0"/>
                    </a:p>
                  </a:txBody>
                  <a:tcPr anchor="ctr"/>
                </a:tc>
                <a:tc>
                  <a:txBody>
                    <a:bodyPr/>
                    <a:lstStyle/>
                    <a:p>
                      <a:pPr algn="ctr"/>
                      <a:r>
                        <a:rPr kumimoji="1" lang="ja-JP" altLang="en-US" sz="2200" dirty="0"/>
                        <a:t>普通</a:t>
                      </a:r>
                    </a:p>
                  </a:txBody>
                  <a:tcPr anchor="ctr"/>
                </a:tc>
                <a:tc>
                  <a:txBody>
                    <a:bodyPr/>
                    <a:lstStyle/>
                    <a:p>
                      <a:r>
                        <a:rPr kumimoji="1" lang="ja-JP" altLang="en-US" sz="2200" dirty="0"/>
                        <a:t>等幅</a:t>
                      </a:r>
                    </a:p>
                  </a:txBody>
                  <a:tcPr anchor="ctr"/>
                </a:tc>
                <a:tc>
                  <a:txBody>
                    <a:bodyPr/>
                    <a:lstStyle/>
                    <a:p>
                      <a:r>
                        <a:rPr kumimoji="1" lang="ja-JP" altLang="en-US" sz="2200" dirty="0"/>
                        <a:t>プロポーショナル</a:t>
                      </a:r>
                    </a:p>
                  </a:txBody>
                  <a:tcPr anchor="ctr"/>
                </a:tc>
                <a:extLst>
                  <a:ext uri="{0D108BD9-81ED-4DB2-BD59-A6C34878D82A}">
                    <a16:rowId xmlns:a16="http://schemas.microsoft.com/office/drawing/2014/main" val="2446671903"/>
                  </a:ext>
                </a:extLst>
              </a:tr>
            </a:tbl>
          </a:graphicData>
        </a:graphic>
      </p:graphicFrame>
      <p:sp>
        <p:nvSpPr>
          <p:cNvPr id="5" name="テキスト ボックス 4">
            <a:extLst>
              <a:ext uri="{FF2B5EF4-FFF2-40B4-BE49-F238E27FC236}">
                <a16:creationId xmlns:a16="http://schemas.microsoft.com/office/drawing/2014/main" id="{505AC8CD-1D86-19D7-1F27-D931F02B025C}"/>
              </a:ext>
            </a:extLst>
          </p:cNvPr>
          <p:cNvSpPr txBox="1"/>
          <p:nvPr/>
        </p:nvSpPr>
        <p:spPr>
          <a:xfrm>
            <a:off x="1416050" y="1457891"/>
            <a:ext cx="1620957" cy="579518"/>
          </a:xfrm>
          <a:prstGeom prst="rect">
            <a:avLst/>
          </a:prstGeom>
          <a:noFill/>
        </p:spPr>
        <p:txBody>
          <a:bodyPr wrap="none" rtlCol="0">
            <a:spAutoFit/>
          </a:bodyPr>
          <a:lstStyle/>
          <a:p>
            <a:pPr algn="l">
              <a:lnSpc>
                <a:spcPct val="120000"/>
              </a:lnSpc>
            </a:pP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教科書体</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4" name="正方形/長方形 3">
            <a:extLst>
              <a:ext uri="{FF2B5EF4-FFF2-40B4-BE49-F238E27FC236}">
                <a16:creationId xmlns:a16="http://schemas.microsoft.com/office/drawing/2014/main" id="{385CF114-D096-5A2D-A9C9-090BC782E17D}"/>
              </a:ext>
            </a:extLst>
          </p:cNvPr>
          <p:cNvSpPr/>
          <p:nvPr/>
        </p:nvSpPr>
        <p:spPr>
          <a:xfrm>
            <a:off x="1470992" y="5669280"/>
            <a:ext cx="9756250" cy="3975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3629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7A22B986-7540-47E4-B824-27DB55E9DFFB}"/>
              </a:ext>
            </a:extLst>
          </p:cNvPr>
          <p:cNvGraphicFramePr>
            <a:graphicFrameLocks noGrp="1"/>
          </p:cNvGraphicFramePr>
          <p:nvPr>
            <p:extLst>
              <p:ext uri="{D42A27DB-BD31-4B8C-83A1-F6EECF244321}">
                <p14:modId xmlns:p14="http://schemas.microsoft.com/office/powerpoint/2010/main" val="3654378663"/>
              </p:ext>
            </p:extLst>
          </p:nvPr>
        </p:nvGraphicFramePr>
        <p:xfrm>
          <a:off x="1416050" y="1532207"/>
          <a:ext cx="8704402" cy="1656267"/>
        </p:xfrm>
        <a:graphic>
          <a:graphicData uri="http://schemas.openxmlformats.org/drawingml/2006/table">
            <a:tbl>
              <a:tblPr firstRow="1" bandRow="1">
                <a:tableStyleId>{5C22544A-7EE6-4342-B048-85BDC9FD1C3A}</a:tableStyleId>
              </a:tblPr>
              <a:tblGrid>
                <a:gridCol w="3284776">
                  <a:extLst>
                    <a:ext uri="{9D8B030D-6E8A-4147-A177-3AD203B41FA5}">
                      <a16:colId xmlns:a16="http://schemas.microsoft.com/office/drawing/2014/main" val="3203632458"/>
                    </a:ext>
                  </a:extLst>
                </a:gridCol>
                <a:gridCol w="2709813">
                  <a:extLst>
                    <a:ext uri="{9D8B030D-6E8A-4147-A177-3AD203B41FA5}">
                      <a16:colId xmlns:a16="http://schemas.microsoft.com/office/drawing/2014/main" val="3807537942"/>
                    </a:ext>
                  </a:extLst>
                </a:gridCol>
                <a:gridCol w="2709813">
                  <a:extLst>
                    <a:ext uri="{9D8B030D-6E8A-4147-A177-3AD203B41FA5}">
                      <a16:colId xmlns:a16="http://schemas.microsoft.com/office/drawing/2014/main" val="1247834426"/>
                    </a:ext>
                  </a:extLst>
                </a:gridCol>
              </a:tblGrid>
              <a:tr h="552089">
                <a:tc>
                  <a:txBody>
                    <a:bodyPr/>
                    <a:lstStyle/>
                    <a:p>
                      <a:pPr algn="ctr"/>
                      <a:r>
                        <a:rPr kumimoji="1" lang="ja-JP" altLang="en-US" sz="2200" dirty="0"/>
                        <a:t>フォント名</a:t>
                      </a:r>
                    </a:p>
                  </a:txBody>
                  <a:tcPr anchor="ctr"/>
                </a:tc>
                <a:tc>
                  <a:txBody>
                    <a:bodyPr/>
                    <a:lstStyle/>
                    <a:p>
                      <a:pPr algn="ctr"/>
                      <a:r>
                        <a:rPr kumimoji="1" lang="ja-JP" altLang="en-US" sz="2200" dirty="0"/>
                        <a:t>日本語</a:t>
                      </a:r>
                    </a:p>
                  </a:txBody>
                  <a:tcPr anchor="ctr"/>
                </a:tc>
                <a:tc>
                  <a:txBody>
                    <a:bodyPr/>
                    <a:lstStyle/>
                    <a:p>
                      <a:pPr algn="ctr"/>
                      <a:r>
                        <a:rPr kumimoji="1" lang="ja-JP" altLang="en-US" sz="2200" dirty="0"/>
                        <a:t>英数字</a:t>
                      </a:r>
                      <a:r>
                        <a:rPr kumimoji="1" lang="en-US" altLang="ja-JP" sz="2200" dirty="0"/>
                        <a:t>(</a:t>
                      </a:r>
                      <a:r>
                        <a:rPr kumimoji="1" lang="ja-JP" altLang="en-US" sz="2200" dirty="0"/>
                        <a:t>従属欧文</a:t>
                      </a:r>
                      <a:r>
                        <a:rPr kumimoji="1" lang="en-US" altLang="ja-JP" sz="2200" dirty="0"/>
                        <a:t>)</a:t>
                      </a:r>
                      <a:endParaRPr kumimoji="1" lang="ja-JP" altLang="en-US" sz="2200" dirty="0"/>
                    </a:p>
                  </a:txBody>
                  <a:tcPr anchor="ctr"/>
                </a:tc>
                <a:extLst>
                  <a:ext uri="{0D108BD9-81ED-4DB2-BD59-A6C34878D82A}">
                    <a16:rowId xmlns:a16="http://schemas.microsoft.com/office/drawing/2014/main" val="276479933"/>
                  </a:ext>
                </a:extLst>
              </a:tr>
              <a:tr h="552089">
                <a:tc>
                  <a:txBody>
                    <a:bodyPr/>
                    <a:lstStyle/>
                    <a:p>
                      <a:r>
                        <a:rPr kumimoji="1" lang="en-US" altLang="ja-JP" sz="2200" dirty="0"/>
                        <a:t>BIZ UD </a:t>
                      </a:r>
                      <a:r>
                        <a:rPr kumimoji="1" lang="ja-JP" altLang="en-US" sz="2200" dirty="0"/>
                        <a:t>明朝 </a:t>
                      </a:r>
                      <a:r>
                        <a:rPr kumimoji="1" lang="en-US" altLang="ja-JP" sz="2200" dirty="0"/>
                        <a:t>Medium</a:t>
                      </a:r>
                      <a:endParaRPr kumimoji="1" lang="ja-JP" altLang="en-US" sz="2200" dirty="0"/>
                    </a:p>
                  </a:txBody>
                  <a:tcPr anchor="ctr"/>
                </a:tc>
                <a:tc>
                  <a:txBody>
                    <a:bodyPr/>
                    <a:lstStyle/>
                    <a:p>
                      <a:r>
                        <a:rPr kumimoji="1" lang="ja-JP" altLang="en-US" sz="2200" dirty="0"/>
                        <a:t>等幅</a:t>
                      </a:r>
                    </a:p>
                  </a:txBody>
                  <a:tcPr anchor="ctr"/>
                </a:tc>
                <a:tc>
                  <a:txBody>
                    <a:bodyPr/>
                    <a:lstStyle/>
                    <a:p>
                      <a:r>
                        <a:rPr kumimoji="1" lang="ja-JP" altLang="en-US" sz="2200" dirty="0"/>
                        <a:t>等幅</a:t>
                      </a:r>
                    </a:p>
                  </a:txBody>
                  <a:tcPr anchor="ctr"/>
                </a:tc>
                <a:extLst>
                  <a:ext uri="{0D108BD9-81ED-4DB2-BD59-A6C34878D82A}">
                    <a16:rowId xmlns:a16="http://schemas.microsoft.com/office/drawing/2014/main" val="1843802279"/>
                  </a:ext>
                </a:extLst>
              </a:tr>
              <a:tr h="552089">
                <a:tc>
                  <a:txBody>
                    <a:bodyPr/>
                    <a:lstStyle/>
                    <a:p>
                      <a:r>
                        <a:rPr kumimoji="1" lang="en-US" altLang="ja-JP" sz="2200" dirty="0"/>
                        <a:t>BIZ UDP </a:t>
                      </a:r>
                      <a:r>
                        <a:rPr kumimoji="1" lang="ja-JP" altLang="en-US" sz="2200" dirty="0"/>
                        <a:t>明朝 </a:t>
                      </a:r>
                      <a:r>
                        <a:rPr kumimoji="1" lang="en-US" altLang="ja-JP" sz="2200" dirty="0"/>
                        <a:t>Medium</a:t>
                      </a:r>
                      <a:endParaRPr kumimoji="1" lang="ja-JP" altLang="en-US" sz="2200" dirty="0"/>
                    </a:p>
                  </a:txBody>
                  <a:tcPr anchor="ctr"/>
                </a:tc>
                <a:tc>
                  <a:txBody>
                    <a:bodyPr/>
                    <a:lstStyle/>
                    <a:p>
                      <a:r>
                        <a:rPr kumimoji="1" lang="ja-JP" altLang="en-US" sz="2200" dirty="0"/>
                        <a:t>プロポーショナル</a:t>
                      </a:r>
                    </a:p>
                  </a:txBody>
                  <a:tcPr anchor="ctr"/>
                </a:tc>
                <a:tc>
                  <a:txBody>
                    <a:bodyPr/>
                    <a:lstStyle/>
                    <a:p>
                      <a:r>
                        <a:rPr kumimoji="1" lang="ja-JP" altLang="en-US" sz="2200" dirty="0"/>
                        <a:t>プロポーショナル</a:t>
                      </a:r>
                    </a:p>
                  </a:txBody>
                  <a:tcPr anchor="ctr"/>
                </a:tc>
                <a:extLst>
                  <a:ext uri="{0D108BD9-81ED-4DB2-BD59-A6C34878D82A}">
                    <a16:rowId xmlns:a16="http://schemas.microsoft.com/office/drawing/2014/main" val="4117832567"/>
                  </a:ext>
                </a:extLst>
              </a:tr>
            </a:tbl>
          </a:graphicData>
        </a:graphic>
      </p:graphicFrame>
      <p:sp>
        <p:nvSpPr>
          <p:cNvPr id="8" name="テキスト ボックス 7">
            <a:extLst>
              <a:ext uri="{FF2B5EF4-FFF2-40B4-BE49-F238E27FC236}">
                <a16:creationId xmlns:a16="http://schemas.microsoft.com/office/drawing/2014/main" id="{977291F7-8D55-87CB-DBED-5182FBE75AC6}"/>
              </a:ext>
            </a:extLst>
          </p:cNvPr>
          <p:cNvSpPr txBox="1"/>
          <p:nvPr/>
        </p:nvSpPr>
        <p:spPr>
          <a:xfrm>
            <a:off x="1416050" y="720769"/>
            <a:ext cx="1261884" cy="579518"/>
          </a:xfrm>
          <a:prstGeom prst="rect">
            <a:avLst/>
          </a:prstGeom>
          <a:noFill/>
        </p:spPr>
        <p:txBody>
          <a:bodyPr wrap="none" rtlCol="0">
            <a:spAutoFit/>
          </a:bodyPr>
          <a:lstStyle/>
          <a:p>
            <a:pPr algn="l">
              <a:lnSpc>
                <a:spcPct val="120000"/>
              </a:lnSpc>
            </a:pP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明朝体</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graphicFrame>
        <p:nvGraphicFramePr>
          <p:cNvPr id="9" name="表 8">
            <a:extLst>
              <a:ext uri="{FF2B5EF4-FFF2-40B4-BE49-F238E27FC236}">
                <a16:creationId xmlns:a16="http://schemas.microsoft.com/office/drawing/2014/main" id="{089B2FCB-C837-8CA1-6D67-B582847AD73F}"/>
              </a:ext>
            </a:extLst>
          </p:cNvPr>
          <p:cNvGraphicFramePr>
            <a:graphicFrameLocks noGrp="1"/>
          </p:cNvGraphicFramePr>
          <p:nvPr>
            <p:extLst>
              <p:ext uri="{D42A27DB-BD31-4B8C-83A1-F6EECF244321}">
                <p14:modId xmlns:p14="http://schemas.microsoft.com/office/powerpoint/2010/main" val="1428147199"/>
              </p:ext>
            </p:extLst>
          </p:nvPr>
        </p:nvGraphicFramePr>
        <p:xfrm>
          <a:off x="1416050" y="4550884"/>
          <a:ext cx="8704402" cy="1649955"/>
        </p:xfrm>
        <a:graphic>
          <a:graphicData uri="http://schemas.openxmlformats.org/drawingml/2006/table">
            <a:tbl>
              <a:tblPr firstRow="1" bandRow="1">
                <a:tableStyleId>{5C22544A-7EE6-4342-B048-85BDC9FD1C3A}</a:tableStyleId>
              </a:tblPr>
              <a:tblGrid>
                <a:gridCol w="3284776">
                  <a:extLst>
                    <a:ext uri="{9D8B030D-6E8A-4147-A177-3AD203B41FA5}">
                      <a16:colId xmlns:a16="http://schemas.microsoft.com/office/drawing/2014/main" val="3203632458"/>
                    </a:ext>
                  </a:extLst>
                </a:gridCol>
                <a:gridCol w="2709813">
                  <a:extLst>
                    <a:ext uri="{9D8B030D-6E8A-4147-A177-3AD203B41FA5}">
                      <a16:colId xmlns:a16="http://schemas.microsoft.com/office/drawing/2014/main" val="3807537942"/>
                    </a:ext>
                  </a:extLst>
                </a:gridCol>
                <a:gridCol w="2709813">
                  <a:extLst>
                    <a:ext uri="{9D8B030D-6E8A-4147-A177-3AD203B41FA5}">
                      <a16:colId xmlns:a16="http://schemas.microsoft.com/office/drawing/2014/main" val="1247834426"/>
                    </a:ext>
                  </a:extLst>
                </a:gridCol>
              </a:tblGrid>
              <a:tr h="549985">
                <a:tc>
                  <a:txBody>
                    <a:bodyPr/>
                    <a:lstStyle/>
                    <a:p>
                      <a:pPr algn="ctr"/>
                      <a:r>
                        <a:rPr kumimoji="1" lang="ja-JP" altLang="en-US" sz="2200" dirty="0"/>
                        <a:t>フォント名</a:t>
                      </a:r>
                    </a:p>
                  </a:txBody>
                  <a:tcPr anchor="ctr"/>
                </a:tc>
                <a:tc>
                  <a:txBody>
                    <a:bodyPr/>
                    <a:lstStyle/>
                    <a:p>
                      <a:pPr algn="ctr"/>
                      <a:r>
                        <a:rPr kumimoji="1" lang="ja-JP" altLang="en-US" sz="2200" dirty="0"/>
                        <a:t>日本語</a:t>
                      </a:r>
                    </a:p>
                  </a:txBody>
                  <a:tcPr anchor="ctr"/>
                </a:tc>
                <a:tc>
                  <a:txBody>
                    <a:bodyPr/>
                    <a:lstStyle/>
                    <a:p>
                      <a:pPr algn="ctr"/>
                      <a:r>
                        <a:rPr kumimoji="1" lang="ja-JP" altLang="en-US" sz="2200" dirty="0"/>
                        <a:t>英数字</a:t>
                      </a:r>
                      <a:r>
                        <a:rPr kumimoji="1" lang="en-US" altLang="ja-JP" sz="2200" dirty="0"/>
                        <a:t>(</a:t>
                      </a:r>
                      <a:r>
                        <a:rPr kumimoji="1" lang="ja-JP" altLang="en-US" sz="2200" dirty="0"/>
                        <a:t>従属欧文</a:t>
                      </a:r>
                      <a:r>
                        <a:rPr kumimoji="1" lang="en-US" altLang="ja-JP" sz="2200" dirty="0"/>
                        <a:t>)</a:t>
                      </a:r>
                      <a:endParaRPr kumimoji="1" lang="ja-JP" altLang="en-US" sz="2200" dirty="0"/>
                    </a:p>
                  </a:txBody>
                  <a:tcPr anchor="ctr"/>
                </a:tc>
                <a:extLst>
                  <a:ext uri="{0D108BD9-81ED-4DB2-BD59-A6C34878D82A}">
                    <a16:rowId xmlns:a16="http://schemas.microsoft.com/office/drawing/2014/main" val="276479933"/>
                  </a:ext>
                </a:extLst>
              </a:tr>
              <a:tr h="549985">
                <a:tc>
                  <a:txBody>
                    <a:bodyPr/>
                    <a:lstStyle/>
                    <a:p>
                      <a:r>
                        <a:rPr kumimoji="1" lang="en-US" altLang="ja-JP" sz="2200" dirty="0"/>
                        <a:t>BIZ UD </a:t>
                      </a:r>
                      <a:r>
                        <a:rPr kumimoji="1" lang="ja-JP" altLang="en-US" sz="2200" dirty="0"/>
                        <a:t>ゴシック</a:t>
                      </a:r>
                    </a:p>
                  </a:txBody>
                  <a:tcPr anchor="ctr"/>
                </a:tc>
                <a:tc>
                  <a:txBody>
                    <a:bodyPr/>
                    <a:lstStyle/>
                    <a:p>
                      <a:r>
                        <a:rPr kumimoji="1" lang="ja-JP" altLang="en-US" sz="2200" dirty="0"/>
                        <a:t>等幅</a:t>
                      </a:r>
                    </a:p>
                  </a:txBody>
                  <a:tcPr anchor="ctr"/>
                </a:tc>
                <a:tc>
                  <a:txBody>
                    <a:bodyPr/>
                    <a:lstStyle/>
                    <a:p>
                      <a:r>
                        <a:rPr kumimoji="1" lang="ja-JP" altLang="en-US" sz="2200" dirty="0"/>
                        <a:t>等幅</a:t>
                      </a:r>
                    </a:p>
                  </a:txBody>
                  <a:tcPr anchor="ctr"/>
                </a:tc>
                <a:extLst>
                  <a:ext uri="{0D108BD9-81ED-4DB2-BD59-A6C34878D82A}">
                    <a16:rowId xmlns:a16="http://schemas.microsoft.com/office/drawing/2014/main" val="1843802279"/>
                  </a:ext>
                </a:extLst>
              </a:tr>
              <a:tr h="549985">
                <a:tc>
                  <a:txBody>
                    <a:bodyPr/>
                    <a:lstStyle/>
                    <a:p>
                      <a:r>
                        <a:rPr kumimoji="1" lang="en-US" altLang="ja-JP" sz="2200" dirty="0"/>
                        <a:t>BIZ UDP </a:t>
                      </a:r>
                      <a:r>
                        <a:rPr kumimoji="1" lang="ja-JP" altLang="en-US" sz="2200" dirty="0"/>
                        <a:t>ゴシック</a:t>
                      </a:r>
                    </a:p>
                  </a:txBody>
                  <a:tcPr anchor="ctr"/>
                </a:tc>
                <a:tc>
                  <a:txBody>
                    <a:bodyPr/>
                    <a:lstStyle/>
                    <a:p>
                      <a:r>
                        <a:rPr kumimoji="1" lang="ja-JP" altLang="en-US" sz="2200" dirty="0"/>
                        <a:t>プロポーショナル</a:t>
                      </a:r>
                    </a:p>
                  </a:txBody>
                  <a:tcPr anchor="ctr"/>
                </a:tc>
                <a:tc>
                  <a:txBody>
                    <a:bodyPr/>
                    <a:lstStyle/>
                    <a:p>
                      <a:r>
                        <a:rPr kumimoji="1" lang="ja-JP" altLang="en-US" sz="2200" dirty="0"/>
                        <a:t>プロポーショナル</a:t>
                      </a:r>
                    </a:p>
                  </a:txBody>
                  <a:tcPr anchor="ctr"/>
                </a:tc>
                <a:extLst>
                  <a:ext uri="{0D108BD9-81ED-4DB2-BD59-A6C34878D82A}">
                    <a16:rowId xmlns:a16="http://schemas.microsoft.com/office/drawing/2014/main" val="4117832567"/>
                  </a:ext>
                </a:extLst>
              </a:tr>
            </a:tbl>
          </a:graphicData>
        </a:graphic>
      </p:graphicFrame>
      <p:sp>
        <p:nvSpPr>
          <p:cNvPr id="10" name="テキスト ボックス 9">
            <a:extLst>
              <a:ext uri="{FF2B5EF4-FFF2-40B4-BE49-F238E27FC236}">
                <a16:creationId xmlns:a16="http://schemas.microsoft.com/office/drawing/2014/main" id="{5E2156C3-0834-D065-FBB7-05524C5107A8}"/>
              </a:ext>
            </a:extLst>
          </p:cNvPr>
          <p:cNvSpPr txBox="1"/>
          <p:nvPr/>
        </p:nvSpPr>
        <p:spPr>
          <a:xfrm>
            <a:off x="1416050" y="3800569"/>
            <a:ext cx="1980029" cy="579518"/>
          </a:xfrm>
          <a:prstGeom prst="rect">
            <a:avLst/>
          </a:prstGeom>
          <a:noFill/>
        </p:spPr>
        <p:txBody>
          <a:bodyPr wrap="none" rtlCol="0">
            <a:spAutoFit/>
          </a:bodyPr>
          <a:lstStyle/>
          <a:p>
            <a:pPr algn="l">
              <a:lnSpc>
                <a:spcPct val="120000"/>
              </a:lnSpc>
            </a:pP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ゴシック体</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4" name="正方形/長方形 3">
            <a:extLst>
              <a:ext uri="{FF2B5EF4-FFF2-40B4-BE49-F238E27FC236}">
                <a16:creationId xmlns:a16="http://schemas.microsoft.com/office/drawing/2014/main" id="{CCD18B82-55D7-F434-F55F-8B81B4CFFF1D}"/>
              </a:ext>
            </a:extLst>
          </p:cNvPr>
          <p:cNvSpPr/>
          <p:nvPr/>
        </p:nvSpPr>
        <p:spPr>
          <a:xfrm>
            <a:off x="4762832" y="2161557"/>
            <a:ext cx="2544417" cy="3975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7B52191-1904-3065-453A-C952A64648E4}"/>
              </a:ext>
            </a:extLst>
          </p:cNvPr>
          <p:cNvSpPr/>
          <p:nvPr/>
        </p:nvSpPr>
        <p:spPr>
          <a:xfrm>
            <a:off x="7483503" y="2703571"/>
            <a:ext cx="2544417" cy="3975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15F219C-5C3C-D4F8-74E1-96D6342BC258}"/>
              </a:ext>
            </a:extLst>
          </p:cNvPr>
          <p:cNvSpPr/>
          <p:nvPr/>
        </p:nvSpPr>
        <p:spPr>
          <a:xfrm>
            <a:off x="4764158" y="5168475"/>
            <a:ext cx="2544417" cy="3975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5206979-6EC6-C445-7F59-85163B31E595}"/>
              </a:ext>
            </a:extLst>
          </p:cNvPr>
          <p:cNvSpPr/>
          <p:nvPr/>
        </p:nvSpPr>
        <p:spPr>
          <a:xfrm>
            <a:off x="7484829" y="5710489"/>
            <a:ext cx="2544417" cy="3975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38155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C253F0C4-C8F9-B58D-817F-5F02B823344D}"/>
              </a:ext>
            </a:extLst>
          </p:cNvPr>
          <p:cNvSpPr txBox="1"/>
          <p:nvPr/>
        </p:nvSpPr>
        <p:spPr>
          <a:xfrm>
            <a:off x="1202690" y="1059973"/>
            <a:ext cx="4450080" cy="5134483"/>
          </a:xfrm>
          <a:prstGeom prst="rect">
            <a:avLst/>
          </a:prstGeom>
          <a:noFill/>
        </p:spPr>
        <p:txBody>
          <a:bodyPr wrap="square" rtlCol="0">
            <a:spAutoFit/>
          </a:bodyPr>
          <a:lstStyle/>
          <a:p>
            <a:pPr algn="just">
              <a:lnSpc>
                <a:spcPct val="170000"/>
              </a:lnSpc>
            </a:pPr>
            <a:r>
              <a:rPr kumimoji="1" lang="ja-JP" altLang="en-US" sz="2800" dirty="0">
                <a:latin typeface="游明朝" panose="02020400000000000000" pitchFamily="18" charset="-128"/>
                <a:ea typeface="游明朝" panose="02020400000000000000" pitchFamily="18" charset="-128"/>
                <a:cs typeface="Adobe Devanagari" panose="02040503050201020203" pitchFamily="18" charset="0"/>
              </a:rPr>
              <a:t>親譲の無鉄砲で小供の時から損ばかりしている。小学校に居る時分学校の二階から飛び降りて一週間ほど腰を抜かした事がある。なぜそんな無闇をしたと聞く人があるかも知れぬ。</a:t>
            </a:r>
          </a:p>
        </p:txBody>
      </p:sp>
      <p:sp>
        <p:nvSpPr>
          <p:cNvPr id="2" name="テキスト ボックス 1">
            <a:extLst>
              <a:ext uri="{FF2B5EF4-FFF2-40B4-BE49-F238E27FC236}">
                <a16:creationId xmlns:a16="http://schemas.microsoft.com/office/drawing/2014/main" id="{0E63E740-DD26-EFC3-C25E-D325F75C7579}"/>
              </a:ext>
            </a:extLst>
          </p:cNvPr>
          <p:cNvSpPr txBox="1"/>
          <p:nvPr/>
        </p:nvSpPr>
        <p:spPr>
          <a:xfrm>
            <a:off x="1202690" y="331299"/>
            <a:ext cx="4450080" cy="577850"/>
          </a:xfrm>
          <a:prstGeom prst="rect">
            <a:avLst/>
          </a:prstGeom>
          <a:noFill/>
        </p:spPr>
        <p:txBody>
          <a:bodyPr wrap="square" rtlCol="0">
            <a:spAutoFit/>
          </a:bodyPr>
          <a:lstStyle/>
          <a:p>
            <a:pPr algn="l">
              <a:lnSpc>
                <a:spcPct val="120000"/>
              </a:lnSpc>
            </a:pPr>
            <a:r>
              <a:rPr kumimoji="1" lang="ja-JP" altLang="en-US" sz="2800" dirty="0">
                <a:latin typeface="游明朝" panose="02020400000000000000" pitchFamily="18" charset="-128"/>
                <a:ea typeface="游明朝" panose="02020400000000000000" pitchFamily="18" charset="-128"/>
                <a:cs typeface="Adobe Devanagari" panose="02040503050201020203" pitchFamily="18" charset="0"/>
              </a:rPr>
              <a:t>游明朝</a:t>
            </a:r>
          </a:p>
        </p:txBody>
      </p:sp>
      <p:sp>
        <p:nvSpPr>
          <p:cNvPr id="4" name="テキスト ボックス 3">
            <a:extLst>
              <a:ext uri="{FF2B5EF4-FFF2-40B4-BE49-F238E27FC236}">
                <a16:creationId xmlns:a16="http://schemas.microsoft.com/office/drawing/2014/main" id="{4D5C8E0E-D928-3A32-0B7F-28259F3B3DE8}"/>
              </a:ext>
            </a:extLst>
          </p:cNvPr>
          <p:cNvSpPr txBox="1"/>
          <p:nvPr/>
        </p:nvSpPr>
        <p:spPr>
          <a:xfrm>
            <a:off x="6325870" y="1059973"/>
            <a:ext cx="4465205" cy="5088573"/>
          </a:xfrm>
          <a:prstGeom prst="rect">
            <a:avLst/>
          </a:prstGeom>
          <a:noFill/>
        </p:spPr>
        <p:txBody>
          <a:bodyPr wrap="square" rtlCol="0">
            <a:spAutoFit/>
          </a:bodyPr>
          <a:lstStyle/>
          <a:p>
            <a:pPr algn="just">
              <a:lnSpc>
                <a:spcPct val="170000"/>
              </a:lnSpc>
            </a:pPr>
            <a:r>
              <a:rPr kumimoji="1" lang="ja-JP" altLang="en-US" sz="2800" dirty="0">
                <a:latin typeface="BIZ UD明朝 Medium" panose="02020500000000000000" pitchFamily="17" charset="-128"/>
                <a:ea typeface="BIZ UD明朝 Medium" panose="02020500000000000000" pitchFamily="17" charset="-128"/>
                <a:cs typeface="Adobe Devanagari" panose="02040503050201020203" pitchFamily="18" charset="0"/>
              </a:rPr>
              <a:t>親譲の無鉄砲で小供の時から損ばかりしている。小学校に居る時分学校の二階から飛び降りて一週間ほど腰を抜かした事がある。なぜそんな無闇をしたと聞く人があるかも知れぬ。</a:t>
            </a:r>
          </a:p>
        </p:txBody>
      </p:sp>
      <p:sp>
        <p:nvSpPr>
          <p:cNvPr id="5" name="テキスト ボックス 4">
            <a:extLst>
              <a:ext uri="{FF2B5EF4-FFF2-40B4-BE49-F238E27FC236}">
                <a16:creationId xmlns:a16="http://schemas.microsoft.com/office/drawing/2014/main" id="{F62E4042-D0AA-201A-9811-8FF73121904C}"/>
              </a:ext>
            </a:extLst>
          </p:cNvPr>
          <p:cNvSpPr txBox="1"/>
          <p:nvPr/>
        </p:nvSpPr>
        <p:spPr>
          <a:xfrm>
            <a:off x="6325870" y="331299"/>
            <a:ext cx="4450080" cy="531940"/>
          </a:xfrm>
          <a:prstGeom prst="rect">
            <a:avLst/>
          </a:prstGeom>
          <a:noFill/>
        </p:spPr>
        <p:txBody>
          <a:bodyPr wrap="square" rtlCol="0">
            <a:spAutoFit/>
          </a:bodyPr>
          <a:lstStyle/>
          <a:p>
            <a:pPr algn="l">
              <a:lnSpc>
                <a:spcPct val="120000"/>
              </a:lnSpc>
            </a:pPr>
            <a:r>
              <a:rPr kumimoji="1" lang="en-US" altLang="ja-JP" sz="2800" dirty="0">
                <a:latin typeface="BIZ UDP明朝 Medium" panose="02020500000000000000" pitchFamily="18" charset="-128"/>
                <a:ea typeface="BIZ UDP明朝 Medium" panose="02020500000000000000" pitchFamily="18" charset="-128"/>
                <a:cs typeface="Adobe Devanagari" panose="02040503050201020203" pitchFamily="18" charset="0"/>
              </a:rPr>
              <a:t>BIZ UD </a:t>
            </a:r>
            <a:r>
              <a:rPr kumimoji="1" lang="ja-JP" altLang="en-US" sz="2800" dirty="0">
                <a:latin typeface="BIZ UDP明朝 Medium" panose="02020500000000000000" pitchFamily="18" charset="-128"/>
                <a:ea typeface="BIZ UDP明朝 Medium" panose="02020500000000000000" pitchFamily="18" charset="-128"/>
                <a:cs typeface="Adobe Devanagari" panose="02040503050201020203" pitchFamily="18" charset="0"/>
              </a:rPr>
              <a:t>明朝 </a:t>
            </a:r>
            <a:r>
              <a:rPr kumimoji="1" lang="en-US" altLang="ja-JP" sz="2800" dirty="0">
                <a:latin typeface="BIZ UDP明朝 Medium" panose="02020500000000000000" pitchFamily="18" charset="-128"/>
                <a:ea typeface="BIZ UDP明朝 Medium" panose="02020500000000000000" pitchFamily="18" charset="-128"/>
                <a:cs typeface="Adobe Devanagari" panose="02040503050201020203" pitchFamily="18" charset="0"/>
              </a:rPr>
              <a:t>Medium</a:t>
            </a:r>
            <a:endParaRPr kumimoji="1" lang="ja-JP" altLang="en-US" sz="2800" dirty="0">
              <a:latin typeface="BIZ UDP明朝 Medium" panose="02020500000000000000" pitchFamily="18" charset="-128"/>
              <a:ea typeface="BIZ UDP明朝 Medium" panose="02020500000000000000" pitchFamily="18" charset="-128"/>
              <a:cs typeface="Adobe Devanagari" panose="02040503050201020203" pitchFamily="18" charset="0"/>
            </a:endParaRPr>
          </a:p>
        </p:txBody>
      </p:sp>
    </p:spTree>
    <p:extLst>
      <p:ext uri="{BB962C8B-B14F-4D97-AF65-F5344CB8AC3E}">
        <p14:creationId xmlns:p14="http://schemas.microsoft.com/office/powerpoint/2010/main" val="471831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C253F0C4-C8F9-B58D-817F-5F02B823344D}"/>
              </a:ext>
            </a:extLst>
          </p:cNvPr>
          <p:cNvSpPr txBox="1"/>
          <p:nvPr/>
        </p:nvSpPr>
        <p:spPr>
          <a:xfrm>
            <a:off x="844550" y="1293443"/>
            <a:ext cx="4497070" cy="5088573"/>
          </a:xfrm>
          <a:prstGeom prst="rect">
            <a:avLst/>
          </a:prstGeom>
          <a:noFill/>
        </p:spPr>
        <p:txBody>
          <a:bodyPr wrap="square" rtlCol="0">
            <a:spAutoFit/>
          </a:bodyPr>
          <a:lstStyle/>
          <a:p>
            <a:pPr algn="just">
              <a:lnSpc>
                <a:spcPct val="170000"/>
              </a:lnSpc>
            </a:pPr>
            <a:r>
              <a:rPr kumimoji="1" lang="ja-JP" altLang="en-US" sz="2800" dirty="0">
                <a:latin typeface="BIZ UD明朝 Medium" panose="02020500000000000000" pitchFamily="17" charset="-128"/>
                <a:ea typeface="BIZ UD明朝 Medium" panose="02020500000000000000" pitchFamily="17" charset="-128"/>
                <a:cs typeface="Adobe Devanagari" panose="02040503050201020203" pitchFamily="18" charset="0"/>
              </a:rPr>
              <a:t>親譲の無鉄砲で小供の時から損ばかりしている。小学校に居る時分学校の二階から飛び降りて一週間ほど腰を抜かした事がある。なぜそんな無闇をしたと聞く人があるかも知れぬ。</a:t>
            </a:r>
          </a:p>
        </p:txBody>
      </p:sp>
      <p:sp>
        <p:nvSpPr>
          <p:cNvPr id="12" name="テキスト ボックス 11">
            <a:extLst>
              <a:ext uri="{FF2B5EF4-FFF2-40B4-BE49-F238E27FC236}">
                <a16:creationId xmlns:a16="http://schemas.microsoft.com/office/drawing/2014/main" id="{5124A9C3-94D7-8679-B9EE-B63F436A2330}"/>
              </a:ext>
            </a:extLst>
          </p:cNvPr>
          <p:cNvSpPr txBox="1"/>
          <p:nvPr/>
        </p:nvSpPr>
        <p:spPr>
          <a:xfrm>
            <a:off x="6179820" y="1238927"/>
            <a:ext cx="4497070" cy="5139869"/>
          </a:xfrm>
          <a:prstGeom prst="rect">
            <a:avLst/>
          </a:prstGeom>
          <a:noFill/>
        </p:spPr>
        <p:txBody>
          <a:bodyPr wrap="square" rtlCol="0">
            <a:spAutoFit/>
          </a:bodyPr>
          <a:lstStyle/>
          <a:p>
            <a:pPr algn="just">
              <a:lnSpc>
                <a:spcPct val="170000"/>
              </a:lnSpc>
            </a:pPr>
            <a:r>
              <a:rPr kumimoji="1" lang="ja-JP" altLang="en-US" sz="2800" dirty="0">
                <a:latin typeface="UD デジタル 教科書体 NP-R" panose="02020400000000000000" pitchFamily="18" charset="-128"/>
                <a:ea typeface="UD デジタル 教科書体 NP-R" panose="02020400000000000000" pitchFamily="18" charset="-128"/>
                <a:cs typeface="Adobe Devanagari" panose="02040503050201020203" pitchFamily="18" charset="0"/>
              </a:rPr>
              <a:t>親譲の無鉄砲で小供の時から損ばかりしている。小学校に居る時分学校の二階から飛び降りて一週間ほど腰を抜かした事がある。なぜそんな無闇をしたと聞く人があるかも知れぬ。</a:t>
            </a:r>
          </a:p>
        </p:txBody>
      </p:sp>
      <p:sp>
        <p:nvSpPr>
          <p:cNvPr id="2" name="テキスト ボックス 1">
            <a:extLst>
              <a:ext uri="{FF2B5EF4-FFF2-40B4-BE49-F238E27FC236}">
                <a16:creationId xmlns:a16="http://schemas.microsoft.com/office/drawing/2014/main" id="{0E63E740-DD26-EFC3-C25E-D325F75C7579}"/>
              </a:ext>
            </a:extLst>
          </p:cNvPr>
          <p:cNvSpPr txBox="1"/>
          <p:nvPr/>
        </p:nvSpPr>
        <p:spPr>
          <a:xfrm>
            <a:off x="844550" y="552184"/>
            <a:ext cx="4450080" cy="531940"/>
          </a:xfrm>
          <a:prstGeom prst="rect">
            <a:avLst/>
          </a:prstGeom>
          <a:noFill/>
        </p:spPr>
        <p:txBody>
          <a:bodyPr wrap="square" rtlCol="0">
            <a:spAutoFit/>
          </a:bodyPr>
          <a:lstStyle/>
          <a:p>
            <a:pPr algn="l">
              <a:lnSpc>
                <a:spcPct val="120000"/>
              </a:lnSpc>
            </a:pPr>
            <a:r>
              <a:rPr kumimoji="1" lang="en-US" altLang="ja-JP" sz="2800" dirty="0">
                <a:latin typeface="BIZ UDP明朝 Medium" panose="02020500000000000000" pitchFamily="18" charset="-128"/>
                <a:ea typeface="BIZ UDP明朝 Medium" panose="02020500000000000000" pitchFamily="18" charset="-128"/>
                <a:cs typeface="Adobe Devanagari" panose="02040503050201020203" pitchFamily="18" charset="0"/>
              </a:rPr>
              <a:t>BIZ UD </a:t>
            </a:r>
            <a:r>
              <a:rPr kumimoji="1" lang="ja-JP" altLang="en-US" sz="2800" dirty="0">
                <a:latin typeface="BIZ UDP明朝 Medium" panose="02020500000000000000" pitchFamily="18" charset="-128"/>
                <a:ea typeface="BIZ UDP明朝 Medium" panose="02020500000000000000" pitchFamily="18" charset="-128"/>
                <a:cs typeface="Adobe Devanagari" panose="02040503050201020203" pitchFamily="18" charset="0"/>
              </a:rPr>
              <a:t>明朝 </a:t>
            </a:r>
            <a:r>
              <a:rPr kumimoji="1" lang="en-US" altLang="ja-JP" sz="2800" dirty="0">
                <a:latin typeface="BIZ UDP明朝 Medium" panose="02020500000000000000" pitchFamily="18" charset="-128"/>
                <a:ea typeface="BIZ UDP明朝 Medium" panose="02020500000000000000" pitchFamily="18" charset="-128"/>
                <a:cs typeface="Adobe Devanagari" panose="02040503050201020203" pitchFamily="18" charset="0"/>
              </a:rPr>
              <a:t>Medium</a:t>
            </a:r>
            <a:endParaRPr kumimoji="1" lang="ja-JP" altLang="en-US" sz="2800" dirty="0">
              <a:latin typeface="BIZ UDP明朝 Medium" panose="02020500000000000000" pitchFamily="18" charset="-128"/>
              <a:ea typeface="BIZ UDP明朝 Medium" panose="02020500000000000000" pitchFamily="18" charset="-128"/>
              <a:cs typeface="Adobe Devanagari" panose="02040503050201020203" pitchFamily="18" charset="0"/>
            </a:endParaRPr>
          </a:p>
        </p:txBody>
      </p:sp>
      <p:sp>
        <p:nvSpPr>
          <p:cNvPr id="3" name="テキスト ボックス 2">
            <a:extLst>
              <a:ext uri="{FF2B5EF4-FFF2-40B4-BE49-F238E27FC236}">
                <a16:creationId xmlns:a16="http://schemas.microsoft.com/office/drawing/2014/main" id="{130D2EEB-9517-B94A-D9CB-F8E090D266A2}"/>
              </a:ext>
            </a:extLst>
          </p:cNvPr>
          <p:cNvSpPr txBox="1"/>
          <p:nvPr/>
        </p:nvSpPr>
        <p:spPr>
          <a:xfrm>
            <a:off x="6179820" y="551737"/>
            <a:ext cx="6336472" cy="579518"/>
          </a:xfrm>
          <a:prstGeom prst="rect">
            <a:avLst/>
          </a:prstGeom>
          <a:noFill/>
        </p:spPr>
        <p:txBody>
          <a:bodyPr wrap="square" rtlCol="0">
            <a:spAutoFit/>
          </a:bodyPr>
          <a:lstStyle/>
          <a:p>
            <a:pPr algn="l">
              <a:lnSpc>
                <a:spcPct val="120000"/>
              </a:lnSpc>
            </a:pPr>
            <a:r>
              <a:rPr kumimoji="1" lang="en-US" altLang="ja-JP" sz="2800" dirty="0">
                <a:latin typeface="UD デジタル 教科書体 NP-R" panose="02020400000000000000" pitchFamily="18" charset="-128"/>
                <a:ea typeface="UD デジタル 教科書体 NP-R" panose="02020400000000000000" pitchFamily="18" charset="-128"/>
                <a:cs typeface="Adobe Devanagari" panose="02040503050201020203" pitchFamily="18" charset="0"/>
              </a:rPr>
              <a:t>UD </a:t>
            </a:r>
            <a:r>
              <a:rPr kumimoji="1" lang="ja-JP" altLang="en-US" sz="2800" dirty="0">
                <a:latin typeface="UD デジタル 教科書体 NP-R" panose="02020400000000000000" pitchFamily="18" charset="-128"/>
                <a:ea typeface="UD デジタル 教科書体 NP-R" panose="02020400000000000000" pitchFamily="18" charset="-128"/>
                <a:cs typeface="Adobe Devanagari" panose="02040503050201020203" pitchFamily="18" charset="0"/>
              </a:rPr>
              <a:t>デジタル　教科書体　</a:t>
            </a:r>
            <a:r>
              <a:rPr kumimoji="1" lang="en-US" altLang="ja-JP" sz="2800" dirty="0">
                <a:latin typeface="UD デジタル 教科書体 NP-R" panose="02020400000000000000" pitchFamily="18" charset="-128"/>
                <a:ea typeface="UD デジタル 教科書体 NP-R" panose="02020400000000000000" pitchFamily="18" charset="-128"/>
                <a:cs typeface="Adobe Devanagari" panose="02040503050201020203" pitchFamily="18" charset="0"/>
              </a:rPr>
              <a:t>NP-R</a:t>
            </a:r>
            <a:endParaRPr kumimoji="1" lang="ja-JP" altLang="en-US" sz="2800" dirty="0">
              <a:latin typeface="UD デジタル 教科書体 NP-R" panose="02020400000000000000" pitchFamily="18" charset="-128"/>
              <a:ea typeface="UD デジタル 教科書体 NP-R" panose="02020400000000000000" pitchFamily="18" charset="-128"/>
              <a:cs typeface="Adobe Devanagari" panose="02040503050201020203" pitchFamily="18" charset="0"/>
            </a:endParaRPr>
          </a:p>
        </p:txBody>
      </p:sp>
    </p:spTree>
    <p:extLst>
      <p:ext uri="{BB962C8B-B14F-4D97-AF65-F5344CB8AC3E}">
        <p14:creationId xmlns:p14="http://schemas.microsoft.com/office/powerpoint/2010/main" val="3449197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DBBA57C-797D-EC5C-612B-137ABD058C23}"/>
              </a:ext>
            </a:extLst>
          </p:cNvPr>
          <p:cNvSpPr>
            <a:spLocks noGrp="1"/>
          </p:cNvSpPr>
          <p:nvPr>
            <p:ph type="title"/>
          </p:nvPr>
        </p:nvSpPr>
        <p:spPr/>
        <p:txBody>
          <a:bodyPr/>
          <a:lstStyle/>
          <a:p>
            <a:r>
              <a:rPr lang="ja-JP" altLang="en-US" dirty="0"/>
              <a:t>推奨する組み合わせ（本文用）</a:t>
            </a:r>
          </a:p>
        </p:txBody>
      </p:sp>
      <p:graphicFrame>
        <p:nvGraphicFramePr>
          <p:cNvPr id="4" name="表 4">
            <a:extLst>
              <a:ext uri="{FF2B5EF4-FFF2-40B4-BE49-F238E27FC236}">
                <a16:creationId xmlns:a16="http://schemas.microsoft.com/office/drawing/2014/main" id="{9917A6BD-95D8-03D0-B059-30D7AB3C26FB}"/>
              </a:ext>
            </a:extLst>
          </p:cNvPr>
          <p:cNvGraphicFramePr>
            <a:graphicFrameLocks noGrp="1"/>
          </p:cNvGraphicFramePr>
          <p:nvPr>
            <p:extLst>
              <p:ext uri="{D42A27DB-BD31-4B8C-83A1-F6EECF244321}">
                <p14:modId xmlns:p14="http://schemas.microsoft.com/office/powerpoint/2010/main" val="1452790299"/>
              </p:ext>
            </p:extLst>
          </p:nvPr>
        </p:nvGraphicFramePr>
        <p:xfrm>
          <a:off x="763975" y="1520800"/>
          <a:ext cx="10664049" cy="5177502"/>
        </p:xfrm>
        <a:graphic>
          <a:graphicData uri="http://schemas.openxmlformats.org/drawingml/2006/table">
            <a:tbl>
              <a:tblPr firstRow="1" bandRow="1">
                <a:tableStyleId>{5C22544A-7EE6-4342-B048-85BDC9FD1C3A}</a:tableStyleId>
              </a:tblPr>
              <a:tblGrid>
                <a:gridCol w="2422184">
                  <a:extLst>
                    <a:ext uri="{9D8B030D-6E8A-4147-A177-3AD203B41FA5}">
                      <a16:colId xmlns:a16="http://schemas.microsoft.com/office/drawing/2014/main" val="3520580881"/>
                    </a:ext>
                  </a:extLst>
                </a:gridCol>
                <a:gridCol w="2390400">
                  <a:extLst>
                    <a:ext uri="{9D8B030D-6E8A-4147-A177-3AD203B41FA5}">
                      <a16:colId xmlns:a16="http://schemas.microsoft.com/office/drawing/2014/main" val="3461664718"/>
                    </a:ext>
                  </a:extLst>
                </a:gridCol>
                <a:gridCol w="5851465">
                  <a:extLst>
                    <a:ext uri="{9D8B030D-6E8A-4147-A177-3AD203B41FA5}">
                      <a16:colId xmlns:a16="http://schemas.microsoft.com/office/drawing/2014/main" val="3168566598"/>
                    </a:ext>
                  </a:extLst>
                </a:gridCol>
              </a:tblGrid>
              <a:tr h="370840">
                <a:tc>
                  <a:txBody>
                    <a:bodyPr/>
                    <a:lstStyle/>
                    <a:p>
                      <a:pPr algn="ctr">
                        <a:lnSpc>
                          <a:spcPct val="110000"/>
                        </a:lnSpc>
                      </a:pPr>
                      <a:r>
                        <a:rPr kumimoji="1" lang="ja-JP" altLang="en-US" sz="2000" dirty="0"/>
                        <a:t>日本語</a:t>
                      </a:r>
                    </a:p>
                  </a:txBody>
                  <a:tcPr marL="108000" marR="108000" marT="108000" marB="108000"/>
                </a:tc>
                <a:tc>
                  <a:txBody>
                    <a:bodyPr/>
                    <a:lstStyle/>
                    <a:p>
                      <a:pPr algn="ctr">
                        <a:lnSpc>
                          <a:spcPct val="110000"/>
                        </a:lnSpc>
                      </a:pPr>
                      <a:r>
                        <a:rPr kumimoji="1" lang="ja-JP" altLang="en-US" sz="2000" dirty="0"/>
                        <a:t>英数字</a:t>
                      </a:r>
                    </a:p>
                  </a:txBody>
                  <a:tcPr marL="108000" marR="108000" marT="108000" marB="108000"/>
                </a:tc>
                <a:tc>
                  <a:txBody>
                    <a:bodyPr/>
                    <a:lstStyle/>
                    <a:p>
                      <a:pPr algn="ctr">
                        <a:lnSpc>
                          <a:spcPct val="110000"/>
                        </a:lnSpc>
                      </a:pPr>
                      <a:r>
                        <a:rPr kumimoji="1" lang="ja-JP" altLang="en-US" sz="2000" dirty="0"/>
                        <a:t>コメント</a:t>
                      </a:r>
                    </a:p>
                  </a:txBody>
                  <a:tcPr marL="108000" marR="108000" marT="108000" marB="108000"/>
                </a:tc>
                <a:extLst>
                  <a:ext uri="{0D108BD9-81ED-4DB2-BD59-A6C34878D82A}">
                    <a16:rowId xmlns:a16="http://schemas.microsoft.com/office/drawing/2014/main" val="2532038097"/>
                  </a:ext>
                </a:extLst>
              </a:tr>
              <a:tr h="370840">
                <a:tc>
                  <a:txBody>
                    <a:bodyPr/>
                    <a:lstStyle/>
                    <a:p>
                      <a:pPr>
                        <a:lnSpc>
                          <a:spcPct val="110000"/>
                        </a:lnSpc>
                      </a:pPr>
                      <a:r>
                        <a:rPr kumimoji="1" lang="ja-JP" altLang="en-US" sz="2000" dirty="0">
                          <a:latin typeface="游明朝" panose="02020400000000000000" pitchFamily="18" charset="-128"/>
                          <a:ea typeface="游明朝" panose="02020400000000000000" pitchFamily="18" charset="-128"/>
                        </a:rPr>
                        <a:t>游明朝</a:t>
                      </a:r>
                    </a:p>
                  </a:txBody>
                  <a:tcPr marL="108000" marR="108000" marT="108000" marB="108000"/>
                </a:tc>
                <a:tc>
                  <a:txBody>
                    <a:bodyPr/>
                    <a:lstStyle/>
                    <a:p>
                      <a:pPr>
                        <a:lnSpc>
                          <a:spcPct val="110000"/>
                        </a:lnSpc>
                      </a:pPr>
                      <a:r>
                        <a:rPr kumimoji="1" lang="ja-JP" altLang="en-US" sz="2000" dirty="0">
                          <a:latin typeface="游明朝" panose="02020400000000000000" pitchFamily="18" charset="-128"/>
                          <a:ea typeface="游明朝" panose="02020400000000000000" pitchFamily="18" charset="-128"/>
                        </a:rPr>
                        <a:t>游明朝</a:t>
                      </a:r>
                    </a:p>
                  </a:txBody>
                  <a:tcPr marL="108000" marR="108000" marT="108000" marB="108000"/>
                </a:tc>
                <a:tc>
                  <a:txBody>
                    <a:bodyPr/>
                    <a:lstStyle/>
                    <a:p>
                      <a:pPr>
                        <a:lnSpc>
                          <a:spcPct val="110000"/>
                        </a:lnSpc>
                      </a:pPr>
                      <a:r>
                        <a:rPr kumimoji="1" lang="ja-JP" altLang="en-US" sz="2000" dirty="0">
                          <a:latin typeface="游明朝" panose="02020400000000000000" pitchFamily="18" charset="-128"/>
                          <a:ea typeface="游明朝" panose="02020400000000000000" pitchFamily="18" charset="-128"/>
                        </a:rPr>
                        <a:t>英文にイタリックを使わない場合</a:t>
                      </a:r>
                    </a:p>
                  </a:txBody>
                  <a:tcPr marL="108000" marR="108000" marT="108000" marB="108000"/>
                </a:tc>
                <a:extLst>
                  <a:ext uri="{0D108BD9-81ED-4DB2-BD59-A6C34878D82A}">
                    <a16:rowId xmlns:a16="http://schemas.microsoft.com/office/drawing/2014/main" val="1644226682"/>
                  </a:ext>
                </a:extLst>
              </a:tr>
              <a:tr h="370840">
                <a:tc>
                  <a:txBody>
                    <a:bodyPr/>
                    <a:lstStyle/>
                    <a:p>
                      <a:pPr>
                        <a:lnSpc>
                          <a:spcPct val="110000"/>
                        </a:lnSpc>
                      </a:pPr>
                      <a:r>
                        <a:rPr kumimoji="1" lang="ja-JP" altLang="en-US" sz="2000" dirty="0">
                          <a:latin typeface="游明朝" panose="02020400000000000000" pitchFamily="18" charset="-128"/>
                          <a:ea typeface="游明朝" panose="02020400000000000000" pitchFamily="18" charset="-128"/>
                        </a:rPr>
                        <a:t>游明朝</a:t>
                      </a:r>
                    </a:p>
                  </a:txBody>
                  <a:tcPr marL="108000" marR="108000" marT="108000" marB="108000"/>
                </a:tc>
                <a:tc>
                  <a:txBody>
                    <a:bodyPr/>
                    <a:lstStyle/>
                    <a:p>
                      <a:pPr>
                        <a:lnSpc>
                          <a:spcPct val="110000"/>
                        </a:lnSpc>
                      </a:pPr>
                      <a:r>
                        <a:rPr kumimoji="1" lang="en-US" altLang="ja-JP" sz="2000" dirty="0">
                          <a:latin typeface="Palatino Linotype" panose="02040502050505030304" pitchFamily="18" charset="0"/>
                          <a:ea typeface="游明朝" panose="02020400000000000000" pitchFamily="18" charset="-128"/>
                        </a:rPr>
                        <a:t>Palatino Linotype</a:t>
                      </a:r>
                      <a:endParaRPr kumimoji="1" lang="ja-JP" altLang="en-US" sz="2000" dirty="0">
                        <a:latin typeface="Palatino Linotype" panose="02040502050505030304" pitchFamily="18" charset="0"/>
                        <a:ea typeface="游明朝" panose="02020400000000000000" pitchFamily="18" charset="-128"/>
                      </a:endParaRPr>
                    </a:p>
                  </a:txBody>
                  <a:tcPr marL="108000" marR="108000" marT="108000" marB="108000"/>
                </a:tc>
                <a:tc>
                  <a:txBody>
                    <a:bodyPr/>
                    <a:lstStyle/>
                    <a:p>
                      <a:pPr>
                        <a:lnSpc>
                          <a:spcPct val="110000"/>
                        </a:lnSpc>
                      </a:pPr>
                      <a:r>
                        <a:rPr kumimoji="1" lang="ja-JP" altLang="en-US" sz="2000" dirty="0">
                          <a:latin typeface="游明朝" panose="02020400000000000000" pitchFamily="18" charset="-128"/>
                          <a:ea typeface="游明朝" panose="02020400000000000000" pitchFamily="18" charset="-128"/>
                        </a:rPr>
                        <a:t>英文にイタリックを使う場合</a:t>
                      </a:r>
                      <a:endParaRPr kumimoji="1" lang="en-US" altLang="ja-JP" sz="2000" dirty="0">
                        <a:latin typeface="游明朝" panose="02020400000000000000" pitchFamily="18" charset="-128"/>
                        <a:ea typeface="游明朝" panose="02020400000000000000" pitchFamily="18" charset="-128"/>
                      </a:endParaRPr>
                    </a:p>
                    <a:p>
                      <a:pPr>
                        <a:lnSpc>
                          <a:spcPct val="110000"/>
                        </a:lnSpc>
                      </a:pPr>
                      <a:r>
                        <a:rPr kumimoji="1" lang="en-US" altLang="ja-JP" sz="2000" dirty="0">
                          <a:latin typeface="Century Schoolbook" panose="02040604050505020304" pitchFamily="18" charset="0"/>
                          <a:ea typeface="游明朝" panose="02020400000000000000" pitchFamily="18" charset="-128"/>
                        </a:rPr>
                        <a:t>Century Schoolbook</a:t>
                      </a:r>
                      <a:r>
                        <a:rPr kumimoji="1" lang="ja-JP" altLang="en-US" sz="2000" dirty="0">
                          <a:latin typeface="游明朝" panose="02020400000000000000" pitchFamily="18" charset="-128"/>
                          <a:ea typeface="游明朝" panose="02020400000000000000" pitchFamily="18" charset="-128"/>
                        </a:rPr>
                        <a:t>は游明朝に比べて太すぎる</a:t>
                      </a:r>
                      <a:endParaRPr kumimoji="1" lang="en-US" altLang="ja-JP" sz="2000" dirty="0">
                        <a:latin typeface="游明朝" panose="02020400000000000000" pitchFamily="18" charset="-128"/>
                        <a:ea typeface="游明朝" panose="02020400000000000000" pitchFamily="18" charset="-128"/>
                      </a:endParaRPr>
                    </a:p>
                    <a:p>
                      <a:pPr>
                        <a:lnSpc>
                          <a:spcPct val="110000"/>
                        </a:lnSpc>
                      </a:pPr>
                      <a:r>
                        <a:rPr kumimoji="1" lang="en-US" altLang="ja-JP" sz="2000" dirty="0">
                          <a:latin typeface="Times New Roman" panose="02020603050405020304" pitchFamily="18" charset="0"/>
                          <a:ea typeface="游明朝" panose="02020400000000000000" pitchFamily="18" charset="-128"/>
                          <a:cs typeface="Times New Roman" panose="02020603050405020304" pitchFamily="18" charset="0"/>
                        </a:rPr>
                        <a:t>Times New Roman</a:t>
                      </a:r>
                      <a:r>
                        <a:rPr kumimoji="1" lang="ja-JP" altLang="en-US" sz="2000" dirty="0">
                          <a:latin typeface="游明朝" panose="02020400000000000000" pitchFamily="18" charset="-128"/>
                          <a:ea typeface="游明朝" panose="02020400000000000000" pitchFamily="18" charset="-128"/>
                        </a:rPr>
                        <a:t>は小さすぎる</a:t>
                      </a:r>
                      <a:endParaRPr kumimoji="1" lang="en-US" altLang="ja-JP" sz="2000" dirty="0">
                        <a:latin typeface="游明朝" panose="02020400000000000000" pitchFamily="18" charset="-128"/>
                        <a:ea typeface="游明朝" panose="02020400000000000000" pitchFamily="18" charset="-128"/>
                      </a:endParaRPr>
                    </a:p>
                    <a:p>
                      <a:pPr>
                        <a:lnSpc>
                          <a:spcPct val="110000"/>
                        </a:lnSpc>
                      </a:pPr>
                      <a:r>
                        <a:rPr kumimoji="1" lang="ja-JP" altLang="en-US" sz="2000" dirty="0">
                          <a:latin typeface="游明朝" panose="02020400000000000000" pitchFamily="18" charset="-128"/>
                          <a:ea typeface="游明朝" panose="02020400000000000000" pitchFamily="18" charset="-128"/>
                        </a:rPr>
                        <a:t>消去法で</a:t>
                      </a:r>
                      <a:r>
                        <a:rPr kumimoji="1" lang="en-US" altLang="ja-JP" sz="2000" dirty="0">
                          <a:latin typeface="Palatino Linotype" panose="02040502050505030304" pitchFamily="18" charset="0"/>
                          <a:ea typeface="游明朝" panose="02020400000000000000" pitchFamily="18" charset="-128"/>
                        </a:rPr>
                        <a:t>Palatino Linotype</a:t>
                      </a:r>
                      <a:endParaRPr kumimoji="1" lang="ja-JP" altLang="en-US" sz="2000" dirty="0">
                        <a:latin typeface="Palatino Linotype" panose="02040502050505030304" pitchFamily="18" charset="0"/>
                        <a:ea typeface="游明朝" panose="02020400000000000000" pitchFamily="18" charset="-128"/>
                      </a:endParaRPr>
                    </a:p>
                  </a:txBody>
                  <a:tcPr marL="108000" marR="108000" marT="108000" marB="108000"/>
                </a:tc>
                <a:extLst>
                  <a:ext uri="{0D108BD9-81ED-4DB2-BD59-A6C34878D82A}">
                    <a16:rowId xmlns:a16="http://schemas.microsoft.com/office/drawing/2014/main" val="929540280"/>
                  </a:ext>
                </a:extLst>
              </a:tr>
              <a:tr h="370840">
                <a:tc>
                  <a:txBody>
                    <a:bodyPr/>
                    <a:lstStyle/>
                    <a:p>
                      <a:pPr>
                        <a:lnSpc>
                          <a:spcPct val="110000"/>
                        </a:lnSpc>
                      </a:pPr>
                      <a:r>
                        <a:rPr kumimoji="1" lang="en-US" altLang="ja-JP" sz="2000" dirty="0">
                          <a:latin typeface="BIZ UDP明朝 Medium" panose="02020500000000000000" pitchFamily="18" charset="-128"/>
                          <a:ea typeface="BIZ UDP明朝 Medium" panose="02020500000000000000" pitchFamily="18" charset="-128"/>
                        </a:rPr>
                        <a:t>BIZ UD </a:t>
                      </a:r>
                      <a:r>
                        <a:rPr kumimoji="1" lang="ja-JP" altLang="en-US" sz="2000" dirty="0">
                          <a:latin typeface="BIZ UDP明朝 Medium" panose="02020500000000000000" pitchFamily="18" charset="-128"/>
                          <a:ea typeface="BIZ UDP明朝 Medium" panose="02020500000000000000" pitchFamily="18" charset="-128"/>
                        </a:rPr>
                        <a:t>明朝 </a:t>
                      </a:r>
                      <a:r>
                        <a:rPr kumimoji="1" lang="en-US" altLang="ja-JP" sz="2000" dirty="0">
                          <a:latin typeface="BIZ UDP明朝 Medium" panose="02020500000000000000" pitchFamily="18" charset="-128"/>
                          <a:ea typeface="BIZ UDP明朝 Medium" panose="02020500000000000000" pitchFamily="18" charset="-128"/>
                        </a:rPr>
                        <a:t>Medium</a:t>
                      </a:r>
                      <a:endParaRPr kumimoji="1" lang="ja-JP" altLang="en-US" sz="2000" dirty="0">
                        <a:latin typeface="BIZ UDP明朝 Medium" panose="02020500000000000000" pitchFamily="18" charset="-128"/>
                        <a:ea typeface="BIZ UDP明朝 Medium" panose="02020500000000000000" pitchFamily="18" charset="-128"/>
                      </a:endParaRPr>
                    </a:p>
                  </a:txBody>
                  <a:tcPr marL="108000" marR="108000" marT="108000" marB="108000"/>
                </a:tc>
                <a:tc>
                  <a:txBody>
                    <a:bodyPr/>
                    <a:lstStyle/>
                    <a:p>
                      <a:pPr>
                        <a:lnSpc>
                          <a:spcPct val="110000"/>
                        </a:lnSpc>
                      </a:pPr>
                      <a:r>
                        <a:rPr kumimoji="1" lang="en-US" altLang="ja-JP" sz="2000" dirty="0">
                          <a:latin typeface="BIZ UDP明朝 Medium" panose="02020500000000000000" pitchFamily="18" charset="-128"/>
                          <a:ea typeface="BIZ UDP明朝 Medium" panose="02020500000000000000" pitchFamily="18" charset="-128"/>
                        </a:rPr>
                        <a:t>BIZ UDP</a:t>
                      </a:r>
                      <a:r>
                        <a:rPr kumimoji="1" lang="ja-JP" altLang="en-US" sz="2000" dirty="0">
                          <a:latin typeface="BIZ UDP明朝 Medium" panose="02020500000000000000" pitchFamily="18" charset="-128"/>
                          <a:ea typeface="BIZ UDP明朝 Medium" panose="02020500000000000000" pitchFamily="18" charset="-128"/>
                        </a:rPr>
                        <a:t>明朝 </a:t>
                      </a:r>
                      <a:r>
                        <a:rPr kumimoji="1" lang="en-US" altLang="ja-JP" sz="2000" dirty="0">
                          <a:latin typeface="BIZ UDP明朝 Medium" panose="02020500000000000000" pitchFamily="18" charset="-128"/>
                          <a:ea typeface="BIZ UDP明朝 Medium" panose="02020500000000000000" pitchFamily="18" charset="-128"/>
                        </a:rPr>
                        <a:t>Medium</a:t>
                      </a:r>
                      <a:endParaRPr kumimoji="1" lang="ja-JP" altLang="en-US" sz="2000" dirty="0">
                        <a:latin typeface="BIZ UDP明朝 Medium" panose="02020500000000000000" pitchFamily="18" charset="-128"/>
                        <a:ea typeface="BIZ UDP明朝 Medium" panose="02020500000000000000" pitchFamily="18" charset="-128"/>
                      </a:endParaRPr>
                    </a:p>
                  </a:txBody>
                  <a:tcPr marL="108000" marR="108000" marT="108000" marB="108000"/>
                </a:tc>
                <a:tc>
                  <a:txBody>
                    <a:bodyPr/>
                    <a:lstStyle/>
                    <a:p>
                      <a:pPr>
                        <a:lnSpc>
                          <a:spcPct val="110000"/>
                        </a:lnSpc>
                      </a:pPr>
                      <a:r>
                        <a:rPr kumimoji="1" lang="en-US" altLang="ja-JP" sz="2000" dirty="0">
                          <a:latin typeface="BIZ UDP明朝 Medium" panose="02020500000000000000" pitchFamily="18" charset="-128"/>
                          <a:ea typeface="BIZ UDP明朝 Medium" panose="02020500000000000000" pitchFamily="18" charset="-128"/>
                        </a:rPr>
                        <a:t>UD</a:t>
                      </a:r>
                      <a:r>
                        <a:rPr kumimoji="1" lang="ja-JP" altLang="en-US" sz="2000" dirty="0">
                          <a:latin typeface="BIZ UD明朝 Medium" panose="02020500000000000000" pitchFamily="17" charset="-128"/>
                          <a:ea typeface="BIZ UD明朝 Medium" panose="02020500000000000000" pitchFamily="17" charset="-128"/>
                        </a:rPr>
                        <a:t>フォントの明朝体を使いたいとき</a:t>
                      </a:r>
                    </a:p>
                  </a:txBody>
                  <a:tcPr marL="108000" marR="108000" marT="108000" marB="108000"/>
                </a:tc>
                <a:extLst>
                  <a:ext uri="{0D108BD9-81ED-4DB2-BD59-A6C34878D82A}">
                    <a16:rowId xmlns:a16="http://schemas.microsoft.com/office/drawing/2014/main" val="1274111589"/>
                  </a:ext>
                </a:extLst>
              </a:tr>
              <a:tr h="370840">
                <a:tc>
                  <a:txBody>
                    <a:bodyPr/>
                    <a:lstStyle/>
                    <a:p>
                      <a:pPr>
                        <a:lnSpc>
                          <a:spcPct val="110000"/>
                        </a:lnSpc>
                      </a:pPr>
                      <a:r>
                        <a:rPr kumimoji="1" lang="en-US" altLang="ja-JP" sz="2000" dirty="0">
                          <a:latin typeface="UD デジタル 教科書体 NP-R" panose="02020400000000000000" pitchFamily="18" charset="-128"/>
                          <a:ea typeface="UD デジタル 教科書体 NP-R" panose="02020400000000000000" pitchFamily="18" charset="-128"/>
                        </a:rPr>
                        <a:t>UD</a:t>
                      </a:r>
                      <a:r>
                        <a:rPr kumimoji="1" lang="ja-JP" altLang="en-US" sz="2000" dirty="0">
                          <a:latin typeface="UD デジタル 教科書体 NP-R" panose="02020400000000000000" pitchFamily="18" charset="-128"/>
                          <a:ea typeface="UD デジタル 教科書体 NP-R" panose="02020400000000000000" pitchFamily="18" charset="-128"/>
                        </a:rPr>
                        <a:t>デジタル教科書体 </a:t>
                      </a:r>
                      <a:r>
                        <a:rPr kumimoji="1" lang="en-US" altLang="ja-JP" sz="2000" dirty="0">
                          <a:latin typeface="UD デジタル 教科書体 NP-R" panose="02020400000000000000" pitchFamily="18" charset="-128"/>
                          <a:ea typeface="UD デジタル 教科書体 NP-R" panose="02020400000000000000" pitchFamily="18" charset="-128"/>
                        </a:rPr>
                        <a:t>NP-R</a:t>
                      </a:r>
                      <a:endParaRPr kumimoji="1" lang="ja-JP" altLang="en-US" sz="2000" dirty="0">
                        <a:latin typeface="UD デジタル 教科書体 NP-R" panose="02020400000000000000" pitchFamily="18" charset="-128"/>
                        <a:ea typeface="UD デジタル 教科書体 NP-R" panose="02020400000000000000" pitchFamily="18" charset="-128"/>
                      </a:endParaRPr>
                    </a:p>
                  </a:txBody>
                  <a:tcPr marL="108000" marR="108000" marT="108000" marB="108000"/>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sz="2000" dirty="0">
                          <a:latin typeface="UD デジタル 教科書体 NP-R" panose="02020400000000000000" pitchFamily="18" charset="-128"/>
                          <a:ea typeface="UD デジタル 教科書体 NP-R" panose="02020400000000000000" pitchFamily="18" charset="-128"/>
                        </a:rPr>
                        <a:t>UD</a:t>
                      </a:r>
                      <a:r>
                        <a:rPr kumimoji="1" lang="ja-JP" altLang="en-US" sz="2000" dirty="0">
                          <a:latin typeface="UD デジタル 教科書体 NP-R" panose="02020400000000000000" pitchFamily="18" charset="-128"/>
                          <a:ea typeface="UD デジタル 教科書体 NP-R" panose="02020400000000000000" pitchFamily="18" charset="-128"/>
                        </a:rPr>
                        <a:t>デジタル教科書体 </a:t>
                      </a:r>
                      <a:r>
                        <a:rPr kumimoji="1" lang="en-US" altLang="ja-JP" sz="2000" dirty="0">
                          <a:latin typeface="UD デジタル 教科書体 NP-R" panose="02020400000000000000" pitchFamily="18" charset="-128"/>
                          <a:ea typeface="UD デジタル 教科書体 NP-R" panose="02020400000000000000" pitchFamily="18" charset="-128"/>
                        </a:rPr>
                        <a:t>NP-R</a:t>
                      </a:r>
                      <a:endParaRPr kumimoji="1" lang="ja-JP" altLang="en-US" sz="2000" dirty="0">
                        <a:latin typeface="UD デジタル 教科書体 NP-R" panose="02020400000000000000" pitchFamily="18" charset="-128"/>
                        <a:ea typeface="UD デジタル 教科書体 NP-R" panose="02020400000000000000" pitchFamily="18" charset="-128"/>
                      </a:endParaRPr>
                    </a:p>
                  </a:txBody>
                  <a:tcPr marL="108000" marR="108000" marT="108000" marB="108000"/>
                </a:tc>
                <a:tc>
                  <a:txBody>
                    <a:bodyPr/>
                    <a:lstStyle/>
                    <a:p>
                      <a:pPr>
                        <a:lnSpc>
                          <a:spcPct val="110000"/>
                        </a:lnSpc>
                      </a:pPr>
                      <a:r>
                        <a:rPr kumimoji="1" lang="en-US" altLang="ja-JP" sz="2000" dirty="0">
                          <a:latin typeface="UD デジタル 教科書体 NP-R" panose="02020400000000000000" pitchFamily="18" charset="-128"/>
                          <a:ea typeface="UD デジタル 教科書体 NP-R" panose="02020400000000000000" pitchFamily="18" charset="-128"/>
                        </a:rPr>
                        <a:t>UD</a:t>
                      </a:r>
                      <a:r>
                        <a:rPr kumimoji="1" lang="ja-JP" altLang="en-US" sz="2000" dirty="0">
                          <a:latin typeface="UD デジタル 教科書体 NP-R" panose="02020400000000000000" pitchFamily="18" charset="-128"/>
                          <a:ea typeface="UD デジタル 教科書体 NP-R" panose="02020400000000000000" pitchFamily="18" charset="-128"/>
                        </a:rPr>
                        <a:t>フォントの教科書体を使いたいとき</a:t>
                      </a:r>
                    </a:p>
                  </a:txBody>
                  <a:tcPr marL="108000" marR="108000" marT="108000" marB="108000"/>
                </a:tc>
                <a:extLst>
                  <a:ext uri="{0D108BD9-81ED-4DB2-BD59-A6C34878D82A}">
                    <a16:rowId xmlns:a16="http://schemas.microsoft.com/office/drawing/2014/main" val="1758993880"/>
                  </a:ext>
                </a:extLst>
              </a:tr>
              <a:tr h="370840">
                <a:tc>
                  <a:txBody>
                    <a:bodyPr/>
                    <a:lstStyle/>
                    <a:p>
                      <a:pPr>
                        <a:lnSpc>
                          <a:spcPct val="110000"/>
                        </a:lnSpc>
                      </a:pPr>
                      <a:r>
                        <a:rPr kumimoji="1" lang="en-US" altLang="ja-JP" sz="2000" dirty="0">
                          <a:latin typeface="HG丸ｺﾞｼｯｸM-PRO" panose="020F0600000000000000" pitchFamily="50" charset="-128"/>
                          <a:ea typeface="HG丸ｺﾞｼｯｸM-PRO" panose="020F0600000000000000" pitchFamily="50" charset="-128"/>
                        </a:rPr>
                        <a:t>HG</a:t>
                      </a:r>
                      <a:r>
                        <a:rPr kumimoji="1" lang="ja-JP" altLang="en-US" sz="2000" dirty="0">
                          <a:latin typeface="HG丸ｺﾞｼｯｸM-PRO" panose="020F0600000000000000" pitchFamily="50" charset="-128"/>
                          <a:ea typeface="HG丸ｺﾞｼｯｸM-PRO" panose="020F0600000000000000" pitchFamily="50" charset="-128"/>
                        </a:rPr>
                        <a:t>丸ゴシック </a:t>
                      </a:r>
                      <a:r>
                        <a:rPr kumimoji="1" lang="en-US" altLang="ja-JP" sz="2000" dirty="0">
                          <a:latin typeface="HG丸ｺﾞｼｯｸM-PRO" panose="020F0600000000000000" pitchFamily="50" charset="-128"/>
                          <a:ea typeface="HG丸ｺﾞｼｯｸM-PRO" panose="020F0600000000000000" pitchFamily="50" charset="-128"/>
                        </a:rPr>
                        <a:t>M-PRO</a:t>
                      </a:r>
                      <a:endParaRPr kumimoji="1" lang="ja-JP" altLang="en-US" sz="2000" dirty="0">
                        <a:latin typeface="HG丸ｺﾞｼｯｸM-PRO" panose="020F0600000000000000" pitchFamily="50" charset="-128"/>
                        <a:ea typeface="HG丸ｺﾞｼｯｸM-PRO" panose="020F0600000000000000" pitchFamily="50" charset="-128"/>
                      </a:endParaRPr>
                    </a:p>
                  </a:txBody>
                  <a:tcPr marL="108000" marR="108000" marT="108000" marB="108000"/>
                </a:tc>
                <a:tc>
                  <a:txBody>
                    <a:bodyPr/>
                    <a:lstStyle/>
                    <a:p>
                      <a:pPr>
                        <a:lnSpc>
                          <a:spcPct val="110000"/>
                        </a:lnSpc>
                      </a:pPr>
                      <a:r>
                        <a:rPr kumimoji="1" lang="en-US" altLang="ja-JP" sz="2000" dirty="0">
                          <a:latin typeface="HG丸ｺﾞｼｯｸM-PRO" panose="020F0600000000000000" pitchFamily="50" charset="-128"/>
                          <a:ea typeface="HG丸ｺﾞｼｯｸM-PRO" panose="020F0600000000000000" pitchFamily="50" charset="-128"/>
                        </a:rPr>
                        <a:t>HG</a:t>
                      </a:r>
                      <a:r>
                        <a:rPr kumimoji="1" lang="ja-JP" altLang="en-US" sz="2000" dirty="0">
                          <a:latin typeface="HG丸ｺﾞｼｯｸM-PRO" panose="020F0600000000000000" pitchFamily="50" charset="-128"/>
                          <a:ea typeface="HG丸ｺﾞｼｯｸM-PRO" panose="020F0600000000000000" pitchFamily="50" charset="-128"/>
                        </a:rPr>
                        <a:t>丸ゴシック </a:t>
                      </a:r>
                      <a:r>
                        <a:rPr kumimoji="1" lang="en-US" altLang="ja-JP" sz="2000" dirty="0">
                          <a:latin typeface="HG丸ｺﾞｼｯｸM-PRO" panose="020F0600000000000000" pitchFamily="50" charset="-128"/>
                          <a:ea typeface="HG丸ｺﾞｼｯｸM-PRO" panose="020F0600000000000000" pitchFamily="50" charset="-128"/>
                        </a:rPr>
                        <a:t>M-PRO</a:t>
                      </a:r>
                      <a:endParaRPr kumimoji="1" lang="ja-JP" altLang="en-US" sz="2000" dirty="0">
                        <a:latin typeface="HG丸ｺﾞｼｯｸM-PRO" panose="020F0600000000000000" pitchFamily="50" charset="-128"/>
                        <a:ea typeface="HG丸ｺﾞｼｯｸM-PRO" panose="020F0600000000000000" pitchFamily="50" charset="-128"/>
                      </a:endParaRPr>
                    </a:p>
                  </a:txBody>
                  <a:tcPr marL="108000" marR="108000" marT="108000" marB="108000"/>
                </a:tc>
                <a:tc>
                  <a:txBody>
                    <a:bodyPr/>
                    <a:lstStyle/>
                    <a:p>
                      <a:pPr>
                        <a:lnSpc>
                          <a:spcPct val="110000"/>
                        </a:lnSpc>
                      </a:pPr>
                      <a:r>
                        <a:rPr kumimoji="1" lang="ja-JP" altLang="en-US" sz="2000" dirty="0">
                          <a:latin typeface="HG丸ｺﾞｼｯｸM-PRO" panose="020F0600000000000000" pitchFamily="50" charset="-128"/>
                          <a:ea typeface="HG丸ｺﾞｼｯｸM-PRO" panose="020F0600000000000000" pitchFamily="50" charset="-128"/>
                        </a:rPr>
                        <a:t>丸ゴシック体を使いたいとき</a:t>
                      </a:r>
                    </a:p>
                  </a:txBody>
                  <a:tcPr marL="108000" marR="108000" marT="108000" marB="108000"/>
                </a:tc>
                <a:extLst>
                  <a:ext uri="{0D108BD9-81ED-4DB2-BD59-A6C34878D82A}">
                    <a16:rowId xmlns:a16="http://schemas.microsoft.com/office/drawing/2014/main" val="36026270"/>
                  </a:ext>
                </a:extLst>
              </a:tr>
            </a:tbl>
          </a:graphicData>
        </a:graphic>
      </p:graphicFrame>
    </p:spTree>
    <p:extLst>
      <p:ext uri="{BB962C8B-B14F-4D97-AF65-F5344CB8AC3E}">
        <p14:creationId xmlns:p14="http://schemas.microsoft.com/office/powerpoint/2010/main" val="3319164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82DE8E-CAA9-2C1C-ACB7-D035C163C38C}"/>
              </a:ext>
            </a:extLst>
          </p:cNvPr>
          <p:cNvSpPr>
            <a:spLocks noGrp="1"/>
          </p:cNvSpPr>
          <p:nvPr>
            <p:ph type="title"/>
          </p:nvPr>
        </p:nvSpPr>
        <p:spPr/>
        <p:txBody>
          <a:bodyPr/>
          <a:lstStyle/>
          <a:p>
            <a:r>
              <a:rPr kumimoji="1" lang="ja-JP" altLang="en-US" dirty="0"/>
              <a:t>推奨する組み合わせ（見出し用）</a:t>
            </a:r>
          </a:p>
        </p:txBody>
      </p:sp>
      <p:graphicFrame>
        <p:nvGraphicFramePr>
          <p:cNvPr id="3" name="表 3">
            <a:extLst>
              <a:ext uri="{FF2B5EF4-FFF2-40B4-BE49-F238E27FC236}">
                <a16:creationId xmlns:a16="http://schemas.microsoft.com/office/drawing/2014/main" id="{BF8F45B5-577F-A4D3-F2DD-B3AC28913B0E}"/>
              </a:ext>
            </a:extLst>
          </p:cNvPr>
          <p:cNvGraphicFramePr>
            <a:graphicFrameLocks noGrp="1"/>
          </p:cNvGraphicFramePr>
          <p:nvPr>
            <p:extLst>
              <p:ext uri="{D42A27DB-BD31-4B8C-83A1-F6EECF244321}">
                <p14:modId xmlns:p14="http://schemas.microsoft.com/office/powerpoint/2010/main" val="3709192089"/>
              </p:ext>
            </p:extLst>
          </p:nvPr>
        </p:nvGraphicFramePr>
        <p:xfrm>
          <a:off x="948050" y="1795709"/>
          <a:ext cx="10427048" cy="3501764"/>
        </p:xfrm>
        <a:graphic>
          <a:graphicData uri="http://schemas.openxmlformats.org/drawingml/2006/table">
            <a:tbl>
              <a:tblPr firstRow="1" bandRow="1">
                <a:tableStyleId>{5C22544A-7EE6-4342-B048-85BDC9FD1C3A}</a:tableStyleId>
              </a:tblPr>
              <a:tblGrid>
                <a:gridCol w="2506168">
                  <a:extLst>
                    <a:ext uri="{9D8B030D-6E8A-4147-A177-3AD203B41FA5}">
                      <a16:colId xmlns:a16="http://schemas.microsoft.com/office/drawing/2014/main" val="1896884941"/>
                    </a:ext>
                  </a:extLst>
                </a:gridCol>
                <a:gridCol w="2514582">
                  <a:extLst>
                    <a:ext uri="{9D8B030D-6E8A-4147-A177-3AD203B41FA5}">
                      <a16:colId xmlns:a16="http://schemas.microsoft.com/office/drawing/2014/main" val="1474233565"/>
                    </a:ext>
                  </a:extLst>
                </a:gridCol>
                <a:gridCol w="5406298">
                  <a:extLst>
                    <a:ext uri="{9D8B030D-6E8A-4147-A177-3AD203B41FA5}">
                      <a16:colId xmlns:a16="http://schemas.microsoft.com/office/drawing/2014/main" val="3394419937"/>
                    </a:ext>
                  </a:extLst>
                </a:gridCol>
              </a:tblGrid>
              <a:tr h="370840">
                <a:tc>
                  <a:txBody>
                    <a:bodyPr/>
                    <a:lstStyle/>
                    <a:p>
                      <a:pPr algn="ctr">
                        <a:lnSpc>
                          <a:spcPct val="120000"/>
                        </a:lnSpc>
                      </a:pPr>
                      <a:r>
                        <a:rPr kumimoji="1" lang="ja-JP" altLang="en-US" sz="2000" dirty="0"/>
                        <a:t>日本語</a:t>
                      </a:r>
                    </a:p>
                  </a:txBody>
                  <a:tcPr marT="108000" marB="108000"/>
                </a:tc>
                <a:tc>
                  <a:txBody>
                    <a:bodyPr/>
                    <a:lstStyle/>
                    <a:p>
                      <a:pPr algn="ctr">
                        <a:lnSpc>
                          <a:spcPct val="120000"/>
                        </a:lnSpc>
                      </a:pPr>
                      <a:r>
                        <a:rPr kumimoji="1" lang="ja-JP" altLang="en-US" sz="2000" dirty="0"/>
                        <a:t>英数字</a:t>
                      </a:r>
                    </a:p>
                  </a:txBody>
                  <a:tcPr marT="108000" marB="108000"/>
                </a:tc>
                <a:tc>
                  <a:txBody>
                    <a:bodyPr/>
                    <a:lstStyle/>
                    <a:p>
                      <a:pPr algn="ctr">
                        <a:lnSpc>
                          <a:spcPct val="120000"/>
                        </a:lnSpc>
                      </a:pPr>
                      <a:r>
                        <a:rPr kumimoji="1" lang="ja-JP" altLang="en-US" sz="2000" dirty="0"/>
                        <a:t>コメント</a:t>
                      </a:r>
                    </a:p>
                  </a:txBody>
                  <a:tcPr marT="108000" marB="108000"/>
                </a:tc>
                <a:extLst>
                  <a:ext uri="{0D108BD9-81ED-4DB2-BD59-A6C34878D82A}">
                    <a16:rowId xmlns:a16="http://schemas.microsoft.com/office/drawing/2014/main" val="1105118262"/>
                  </a:ext>
                </a:extLst>
              </a:tr>
              <a:tr h="370840">
                <a:tc>
                  <a:txBody>
                    <a:bodyPr/>
                    <a:lstStyle/>
                    <a:p>
                      <a:pPr>
                        <a:lnSpc>
                          <a:spcPct val="120000"/>
                        </a:lnSpc>
                      </a:pPr>
                      <a:r>
                        <a:rPr kumimoji="1" lang="ja-JP" altLang="en-US" sz="2000" dirty="0">
                          <a:latin typeface="游ゴシック Medium" panose="020B0500000000000000" pitchFamily="50" charset="-128"/>
                          <a:ea typeface="游ゴシック Medium" panose="020B0500000000000000" pitchFamily="50" charset="-128"/>
                        </a:rPr>
                        <a:t>游ゴシック </a:t>
                      </a:r>
                      <a:r>
                        <a:rPr kumimoji="1" lang="en-US" altLang="ja-JP" sz="2000" dirty="0">
                          <a:latin typeface="游ゴシック Medium" panose="020B0500000000000000" pitchFamily="50" charset="-128"/>
                          <a:ea typeface="游ゴシック Medium" panose="020B0500000000000000" pitchFamily="50" charset="-128"/>
                        </a:rPr>
                        <a:t>Medium</a:t>
                      </a:r>
                      <a:endParaRPr kumimoji="1" lang="ja-JP" altLang="en-US" sz="2000" dirty="0">
                        <a:latin typeface="游ゴシック Medium" panose="020B0500000000000000" pitchFamily="50" charset="-128"/>
                        <a:ea typeface="游ゴシック Medium" panose="020B0500000000000000" pitchFamily="50" charset="-128"/>
                      </a:endParaRPr>
                    </a:p>
                  </a:txBody>
                  <a:tcPr marT="108000" marB="108000"/>
                </a:tc>
                <a:tc>
                  <a:txBody>
                    <a:bodyPr/>
                    <a:lstStyle/>
                    <a:p>
                      <a:pPr>
                        <a:lnSpc>
                          <a:spcPct val="120000"/>
                        </a:lnSpc>
                      </a:pPr>
                      <a:r>
                        <a:rPr kumimoji="1" lang="ja-JP" altLang="en-US" sz="2000" dirty="0">
                          <a:latin typeface="游ゴシック Medium" panose="020B0500000000000000" pitchFamily="50" charset="-128"/>
                          <a:ea typeface="游ゴシック Medium" panose="020B0500000000000000" pitchFamily="50" charset="-128"/>
                        </a:rPr>
                        <a:t>游ゴシック </a:t>
                      </a:r>
                      <a:r>
                        <a:rPr kumimoji="1" lang="en-US" altLang="ja-JP" sz="2000" dirty="0">
                          <a:latin typeface="游ゴシック Medium" panose="020B0500000000000000" pitchFamily="50" charset="-128"/>
                          <a:ea typeface="游ゴシック Medium" panose="020B0500000000000000" pitchFamily="50" charset="-128"/>
                        </a:rPr>
                        <a:t>Medium</a:t>
                      </a:r>
                      <a:endParaRPr kumimoji="1" lang="ja-JP" altLang="en-US" sz="2000" dirty="0">
                        <a:latin typeface="游ゴシック Medium" panose="020B0500000000000000" pitchFamily="50" charset="-128"/>
                        <a:ea typeface="游ゴシック Medium" panose="020B0500000000000000" pitchFamily="50" charset="-128"/>
                      </a:endParaRPr>
                    </a:p>
                  </a:txBody>
                  <a:tcPr marT="108000" marB="108000"/>
                </a:tc>
                <a:tc>
                  <a:txBody>
                    <a:bodyPr/>
                    <a:lstStyle/>
                    <a:p>
                      <a:pPr>
                        <a:lnSpc>
                          <a:spcPct val="120000"/>
                        </a:lnSpc>
                      </a:pPr>
                      <a:r>
                        <a:rPr kumimoji="1" lang="ja-JP" altLang="en-US" sz="2000" dirty="0">
                          <a:latin typeface="游ゴシック Medium" panose="020B0500000000000000" pitchFamily="50" charset="-128"/>
                          <a:ea typeface="游ゴシック Medium" panose="020B0500000000000000" pitchFamily="50" charset="-128"/>
                        </a:rPr>
                        <a:t>英文にイタリックを使わない場合。線幅が少し細いかも</a:t>
                      </a:r>
                    </a:p>
                  </a:txBody>
                  <a:tcPr marT="108000" marB="108000"/>
                </a:tc>
                <a:extLst>
                  <a:ext uri="{0D108BD9-81ED-4DB2-BD59-A6C34878D82A}">
                    <a16:rowId xmlns:a16="http://schemas.microsoft.com/office/drawing/2014/main" val="1032149654"/>
                  </a:ext>
                </a:extLst>
              </a:tr>
              <a:tr h="370840">
                <a:tc>
                  <a:txBody>
                    <a:bodyPr/>
                    <a:lstStyle/>
                    <a:p>
                      <a:pPr>
                        <a:lnSpc>
                          <a:spcPct val="120000"/>
                        </a:lnSpc>
                      </a:pPr>
                      <a:r>
                        <a:rPr kumimoji="1" lang="ja-JP" altLang="en-US" sz="2000" b="1" dirty="0"/>
                        <a:t>游ゴシック　太字</a:t>
                      </a:r>
                    </a:p>
                  </a:txBody>
                  <a:tcPr marT="108000" marB="108000"/>
                </a:tc>
                <a:tc>
                  <a:txBody>
                    <a:bodyPr/>
                    <a:lstStyle/>
                    <a:p>
                      <a:pPr>
                        <a:lnSpc>
                          <a:spcPct val="120000"/>
                        </a:lnSpc>
                      </a:pPr>
                      <a:r>
                        <a:rPr kumimoji="1" lang="ja-JP" altLang="en-US" sz="2000" b="1" dirty="0"/>
                        <a:t>游ゴシック　太字</a:t>
                      </a:r>
                    </a:p>
                  </a:txBody>
                  <a:tcPr marT="108000" marB="108000"/>
                </a:tc>
                <a:tc>
                  <a:txBody>
                    <a:bodyPr/>
                    <a:lstStyle/>
                    <a:p>
                      <a:pPr>
                        <a:lnSpc>
                          <a:spcPct val="120000"/>
                        </a:lnSpc>
                      </a:pPr>
                      <a:r>
                        <a:rPr kumimoji="1" lang="ja-JP" altLang="en-US" sz="2000" b="1" dirty="0"/>
                        <a:t>上記の組み合わせで細すぎると思う場合</a:t>
                      </a:r>
                    </a:p>
                  </a:txBody>
                  <a:tcPr marT="108000" marB="108000"/>
                </a:tc>
                <a:extLst>
                  <a:ext uri="{0D108BD9-81ED-4DB2-BD59-A6C34878D82A}">
                    <a16:rowId xmlns:a16="http://schemas.microsoft.com/office/drawing/2014/main" val="2641085192"/>
                  </a:ext>
                </a:extLst>
              </a:tr>
              <a:tr h="370840">
                <a:tc>
                  <a:txBody>
                    <a:bodyPr/>
                    <a:lstStyle/>
                    <a:p>
                      <a:pPr>
                        <a:lnSpc>
                          <a:spcPct val="120000"/>
                        </a:lnSpc>
                      </a:pPr>
                      <a:r>
                        <a:rPr kumimoji="1" lang="ja-JP" altLang="en-US" sz="2000" dirty="0">
                          <a:latin typeface="游ゴシック Medium" panose="020B0500000000000000" pitchFamily="50" charset="-128"/>
                          <a:ea typeface="游ゴシック Medium" panose="020B0500000000000000" pitchFamily="50" charset="-128"/>
                        </a:rPr>
                        <a:t>游ゴシック </a:t>
                      </a:r>
                      <a:r>
                        <a:rPr kumimoji="1" lang="en-US" altLang="ja-JP" sz="2000" dirty="0">
                          <a:latin typeface="游ゴシック Medium" panose="020B0500000000000000" pitchFamily="50" charset="-128"/>
                          <a:ea typeface="游ゴシック Medium" panose="020B0500000000000000" pitchFamily="50" charset="-128"/>
                        </a:rPr>
                        <a:t>Medium</a:t>
                      </a:r>
                      <a:endParaRPr kumimoji="1" lang="ja-JP" altLang="en-US" sz="2000" dirty="0">
                        <a:latin typeface="游ゴシック Medium" panose="020B0500000000000000" pitchFamily="50" charset="-128"/>
                        <a:ea typeface="游ゴシック Medium" panose="020B0500000000000000" pitchFamily="50" charset="-128"/>
                      </a:endParaRPr>
                    </a:p>
                  </a:txBody>
                  <a:tcPr marT="108000" marB="108000"/>
                </a:tc>
                <a:tc>
                  <a:txBody>
                    <a:bodyPr/>
                    <a:lstStyle/>
                    <a:p>
                      <a:pPr>
                        <a:lnSpc>
                          <a:spcPct val="120000"/>
                        </a:lnSpc>
                      </a:pPr>
                      <a:r>
                        <a:rPr kumimoji="1" lang="en-US" altLang="ja-JP" sz="2000" dirty="0">
                          <a:latin typeface="Arial" panose="020B0604020202020204" pitchFamily="34" charset="0"/>
                          <a:ea typeface="游ゴシック Medium" panose="020B0500000000000000" pitchFamily="50" charset="-128"/>
                          <a:cs typeface="Arial" panose="020B0604020202020204" pitchFamily="34" charset="0"/>
                        </a:rPr>
                        <a:t>Arial</a:t>
                      </a:r>
                      <a:endParaRPr kumimoji="1" lang="ja-JP" altLang="en-US" sz="2000" dirty="0">
                        <a:latin typeface="Arial" panose="020B0604020202020204" pitchFamily="34" charset="0"/>
                        <a:ea typeface="游ゴシック Medium" panose="020B0500000000000000" pitchFamily="50" charset="-128"/>
                        <a:cs typeface="Arial" panose="020B0604020202020204" pitchFamily="34" charset="0"/>
                      </a:endParaRPr>
                    </a:p>
                  </a:txBody>
                  <a:tcPr marT="108000" marB="108000"/>
                </a:tc>
                <a:tc>
                  <a:txBody>
                    <a:bodyPr/>
                    <a:lstStyle/>
                    <a:p>
                      <a:pPr>
                        <a:lnSpc>
                          <a:spcPct val="120000"/>
                        </a:lnSpc>
                      </a:pPr>
                      <a:r>
                        <a:rPr kumimoji="1" lang="ja-JP" altLang="en-US" sz="2000" dirty="0">
                          <a:latin typeface="游ゴシック Medium" panose="020B0500000000000000" pitchFamily="50" charset="-128"/>
                          <a:ea typeface="游ゴシック Medium" panose="020B0500000000000000" pitchFamily="50" charset="-128"/>
                        </a:rPr>
                        <a:t>英文にイタリックを使う場合。日本語が英数字に比べて少し細いのが難点</a:t>
                      </a:r>
                    </a:p>
                  </a:txBody>
                  <a:tcPr marT="108000" marB="108000"/>
                </a:tc>
                <a:extLst>
                  <a:ext uri="{0D108BD9-81ED-4DB2-BD59-A6C34878D82A}">
                    <a16:rowId xmlns:a16="http://schemas.microsoft.com/office/drawing/2014/main" val="3931434618"/>
                  </a:ext>
                </a:extLst>
              </a:tr>
              <a:tr h="370840">
                <a:tc>
                  <a:txBody>
                    <a:bodyPr/>
                    <a:lstStyle/>
                    <a:p>
                      <a:pPr>
                        <a:lnSpc>
                          <a:spcPct val="120000"/>
                        </a:lnSpc>
                      </a:pPr>
                      <a:r>
                        <a:rPr kumimoji="1" lang="en-US" altLang="ja-JP" sz="2000" dirty="0">
                          <a:latin typeface="BIZ UDPゴシック" panose="020B0400000000000000" pitchFamily="50" charset="-128"/>
                          <a:ea typeface="BIZ UDPゴシック" panose="020B0400000000000000" pitchFamily="50" charset="-128"/>
                        </a:rPr>
                        <a:t>BIZ UD</a:t>
                      </a:r>
                      <a:r>
                        <a:rPr kumimoji="1" lang="ja-JP" altLang="en-US" sz="2000" dirty="0">
                          <a:latin typeface="BIZ UDゴシック" panose="020B0400000000000000" pitchFamily="49" charset="-128"/>
                          <a:ea typeface="BIZ UDゴシック" panose="020B0400000000000000" pitchFamily="49" charset="-128"/>
                        </a:rPr>
                        <a:t>ゴシック</a:t>
                      </a:r>
                    </a:p>
                  </a:txBody>
                  <a:tcPr marT="108000" marB="108000"/>
                </a:tc>
                <a:tc>
                  <a:txBody>
                    <a:bodyPr/>
                    <a:lstStyle/>
                    <a:p>
                      <a:pPr>
                        <a:lnSpc>
                          <a:spcPct val="120000"/>
                        </a:lnSpc>
                      </a:pPr>
                      <a:r>
                        <a:rPr kumimoji="1" lang="en-US" altLang="ja-JP" sz="2000" dirty="0">
                          <a:latin typeface="BIZ UDPゴシック" panose="020B0400000000000000" pitchFamily="50" charset="-128"/>
                          <a:ea typeface="BIZ UDPゴシック" panose="020B0400000000000000" pitchFamily="50" charset="-128"/>
                        </a:rPr>
                        <a:t>BIZ UDP</a:t>
                      </a:r>
                      <a:r>
                        <a:rPr kumimoji="1" lang="ja-JP" altLang="en-US" sz="2000" dirty="0">
                          <a:latin typeface="BIZ UDゴシック" panose="020B0400000000000000" pitchFamily="49" charset="-128"/>
                          <a:ea typeface="BIZ UDゴシック" panose="020B0400000000000000" pitchFamily="49" charset="-128"/>
                        </a:rPr>
                        <a:t>ゴシック</a:t>
                      </a:r>
                    </a:p>
                  </a:txBody>
                  <a:tcPr marT="108000" marB="108000"/>
                </a:tc>
                <a:tc>
                  <a:txBody>
                    <a:bodyPr/>
                    <a:lstStyle/>
                    <a:p>
                      <a:pPr>
                        <a:lnSpc>
                          <a:spcPct val="120000"/>
                        </a:lnSpc>
                      </a:pPr>
                      <a:r>
                        <a:rPr kumimoji="1" lang="en-US" altLang="ja-JP" sz="2000" dirty="0">
                          <a:latin typeface="BIZ UDPゴシック" panose="020B0400000000000000" pitchFamily="50" charset="-128"/>
                          <a:ea typeface="BIZ UDPゴシック" panose="020B0400000000000000" pitchFamily="50" charset="-128"/>
                        </a:rPr>
                        <a:t>UD</a:t>
                      </a:r>
                      <a:r>
                        <a:rPr kumimoji="1" lang="ja-JP" altLang="en-US" sz="2000" dirty="0">
                          <a:latin typeface="BIZ UDゴシック" panose="020B0400000000000000" pitchFamily="49" charset="-128"/>
                          <a:ea typeface="BIZ UDゴシック" panose="020B0400000000000000" pitchFamily="49" charset="-128"/>
                        </a:rPr>
                        <a:t>フォントを使いたいとき</a:t>
                      </a:r>
                    </a:p>
                  </a:txBody>
                  <a:tcPr marT="108000" marB="108000"/>
                </a:tc>
                <a:extLst>
                  <a:ext uri="{0D108BD9-81ED-4DB2-BD59-A6C34878D82A}">
                    <a16:rowId xmlns:a16="http://schemas.microsoft.com/office/drawing/2014/main" val="1753770920"/>
                  </a:ext>
                </a:extLst>
              </a:tr>
            </a:tbl>
          </a:graphicData>
        </a:graphic>
      </p:graphicFrame>
    </p:spTree>
    <p:extLst>
      <p:ext uri="{BB962C8B-B14F-4D97-AF65-F5344CB8AC3E}">
        <p14:creationId xmlns:p14="http://schemas.microsoft.com/office/powerpoint/2010/main" val="1994698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5A678-3911-1502-7B8C-BB6810CFCDA7}"/>
              </a:ext>
            </a:extLst>
          </p:cNvPr>
          <p:cNvSpPr>
            <a:spLocks noGrp="1"/>
          </p:cNvSpPr>
          <p:nvPr>
            <p:ph type="title"/>
          </p:nvPr>
        </p:nvSpPr>
        <p:spPr/>
        <p:txBody>
          <a:bodyPr/>
          <a:lstStyle/>
          <a:p>
            <a:r>
              <a:rPr kumimoji="1" lang="ja-JP" altLang="en-US" dirty="0"/>
              <a:t>フォントのまとめ</a:t>
            </a:r>
          </a:p>
        </p:txBody>
      </p:sp>
      <p:sp>
        <p:nvSpPr>
          <p:cNvPr id="3" name="テキスト ボックス 2">
            <a:extLst>
              <a:ext uri="{FF2B5EF4-FFF2-40B4-BE49-F238E27FC236}">
                <a16:creationId xmlns:a16="http://schemas.microsoft.com/office/drawing/2014/main" id="{6EEEB860-F492-C45F-9483-08D07D8F6B9A}"/>
              </a:ext>
            </a:extLst>
          </p:cNvPr>
          <p:cNvSpPr txBox="1"/>
          <p:nvPr/>
        </p:nvSpPr>
        <p:spPr>
          <a:xfrm>
            <a:off x="1416050" y="1961592"/>
            <a:ext cx="7007046" cy="1613647"/>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フォントの選択は読みやすさに直結する！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正しく選択しよう</a:t>
            </a:r>
          </a:p>
        </p:txBody>
      </p:sp>
    </p:spTree>
    <p:extLst>
      <p:ext uri="{BB962C8B-B14F-4D97-AF65-F5344CB8AC3E}">
        <p14:creationId xmlns:p14="http://schemas.microsoft.com/office/powerpoint/2010/main" val="1750189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D81B2B-8808-B910-4161-CDFFB8F58FB7}"/>
              </a:ext>
            </a:extLst>
          </p:cNvPr>
          <p:cNvSpPr>
            <a:spLocks noGrp="1"/>
          </p:cNvSpPr>
          <p:nvPr>
            <p:ph type="ctrTitle"/>
          </p:nvPr>
        </p:nvSpPr>
        <p:spPr/>
        <p:txBody>
          <a:bodyPr/>
          <a:lstStyle/>
          <a:p>
            <a:r>
              <a:rPr kumimoji="1" lang="ja-JP" altLang="en-US" dirty="0"/>
              <a:t>組版</a:t>
            </a:r>
          </a:p>
        </p:txBody>
      </p:sp>
    </p:spTree>
    <p:extLst>
      <p:ext uri="{BB962C8B-B14F-4D97-AF65-F5344CB8AC3E}">
        <p14:creationId xmlns:p14="http://schemas.microsoft.com/office/powerpoint/2010/main" val="1710518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A905AE-0D79-DD34-FEF6-DC19C8C622A0}"/>
              </a:ext>
            </a:extLst>
          </p:cNvPr>
          <p:cNvSpPr>
            <a:spLocks noGrp="1"/>
          </p:cNvSpPr>
          <p:nvPr>
            <p:ph type="title"/>
          </p:nvPr>
        </p:nvSpPr>
        <p:spPr/>
        <p:txBody>
          <a:bodyPr/>
          <a:lstStyle/>
          <a:p>
            <a:r>
              <a:rPr kumimoji="1" lang="ja-JP" altLang="en-US" dirty="0"/>
              <a:t>日本語のフォント</a:t>
            </a:r>
          </a:p>
        </p:txBody>
      </p:sp>
      <p:pic>
        <p:nvPicPr>
          <p:cNvPr id="3" name="図 2">
            <a:extLst>
              <a:ext uri="{FF2B5EF4-FFF2-40B4-BE49-F238E27FC236}">
                <a16:creationId xmlns:a16="http://schemas.microsoft.com/office/drawing/2014/main" id="{ACF75CDD-3EF1-F704-3CB4-EDB3357E99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903" y="1881908"/>
            <a:ext cx="5962431" cy="4420507"/>
          </a:xfrm>
          <a:prstGeom prst="rect">
            <a:avLst/>
          </a:prstGeom>
          <a:noFill/>
          <a:ln>
            <a:noFill/>
          </a:ln>
        </p:spPr>
      </p:pic>
      <p:sp>
        <p:nvSpPr>
          <p:cNvPr id="4" name="テキスト ボックス 3">
            <a:extLst>
              <a:ext uri="{FF2B5EF4-FFF2-40B4-BE49-F238E27FC236}">
                <a16:creationId xmlns:a16="http://schemas.microsoft.com/office/drawing/2014/main" id="{BFF5E8B1-9C9C-F9B0-B3D3-EFC08D9A0DB5}"/>
              </a:ext>
            </a:extLst>
          </p:cNvPr>
          <p:cNvSpPr txBox="1"/>
          <p:nvPr/>
        </p:nvSpPr>
        <p:spPr>
          <a:xfrm>
            <a:off x="612624" y="2073630"/>
            <a:ext cx="5211683" cy="3164841"/>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日本語のフォント</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・正方形</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辺のサイズ＝フォントサイズ</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・空白を含む</a:t>
            </a:r>
          </a:p>
        </p:txBody>
      </p:sp>
    </p:spTree>
    <p:extLst>
      <p:ext uri="{BB962C8B-B14F-4D97-AF65-F5344CB8AC3E}">
        <p14:creationId xmlns:p14="http://schemas.microsoft.com/office/powerpoint/2010/main" val="1118986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A905AE-0D79-DD34-FEF6-DC19C8C622A0}"/>
              </a:ext>
            </a:extLst>
          </p:cNvPr>
          <p:cNvSpPr>
            <a:spLocks noGrp="1"/>
          </p:cNvSpPr>
          <p:nvPr>
            <p:ph type="title"/>
          </p:nvPr>
        </p:nvSpPr>
        <p:spPr/>
        <p:txBody>
          <a:bodyPr/>
          <a:lstStyle/>
          <a:p>
            <a:r>
              <a:rPr kumimoji="1" lang="ja-JP" altLang="en-US" dirty="0"/>
              <a:t>ベタ組み</a:t>
            </a:r>
          </a:p>
        </p:txBody>
      </p:sp>
      <p:pic>
        <p:nvPicPr>
          <p:cNvPr id="3" name="図 2">
            <a:extLst>
              <a:ext uri="{FF2B5EF4-FFF2-40B4-BE49-F238E27FC236}">
                <a16:creationId xmlns:a16="http://schemas.microsoft.com/office/drawing/2014/main" id="{ACF75CDD-3EF1-F704-3CB4-EDB3357E99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417" y="2356307"/>
            <a:ext cx="3888432" cy="2882858"/>
          </a:xfrm>
          <a:prstGeom prst="rect">
            <a:avLst/>
          </a:prstGeom>
          <a:noFill/>
          <a:ln>
            <a:noFill/>
          </a:ln>
        </p:spPr>
      </p:pic>
      <p:pic>
        <p:nvPicPr>
          <p:cNvPr id="5" name="図 4">
            <a:extLst>
              <a:ext uri="{FF2B5EF4-FFF2-40B4-BE49-F238E27FC236}">
                <a16:creationId xmlns:a16="http://schemas.microsoft.com/office/drawing/2014/main" id="{9589BB6A-129A-C7E4-B4DF-77A135781C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1110" y="1822977"/>
            <a:ext cx="6694672" cy="1399546"/>
          </a:xfrm>
          <a:prstGeom prst="rect">
            <a:avLst/>
          </a:prstGeom>
          <a:noFill/>
          <a:ln>
            <a:noFill/>
          </a:ln>
        </p:spPr>
      </p:pic>
      <p:sp>
        <p:nvSpPr>
          <p:cNvPr id="6" name="テキスト ボックス 5">
            <a:extLst>
              <a:ext uri="{FF2B5EF4-FFF2-40B4-BE49-F238E27FC236}">
                <a16:creationId xmlns:a16="http://schemas.microsoft.com/office/drawing/2014/main" id="{3F633D4E-2875-63F6-3707-8D07D9E16A24}"/>
              </a:ext>
            </a:extLst>
          </p:cNvPr>
          <p:cNvSpPr txBox="1"/>
          <p:nvPr/>
        </p:nvSpPr>
        <p:spPr>
          <a:xfrm>
            <a:off x="4591110" y="3429000"/>
            <a:ext cx="6120680" cy="1613647"/>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基本はベタ組み</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正方形をすきまなく並べると、</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適切な文字間隔になる</a:t>
            </a:r>
          </a:p>
        </p:txBody>
      </p:sp>
      <p:sp>
        <p:nvSpPr>
          <p:cNvPr id="7" name="テキスト ボックス 6">
            <a:extLst>
              <a:ext uri="{FF2B5EF4-FFF2-40B4-BE49-F238E27FC236}">
                <a16:creationId xmlns:a16="http://schemas.microsoft.com/office/drawing/2014/main" id="{B440AFE5-6148-5549-9335-2D6BF63386DD}"/>
              </a:ext>
            </a:extLst>
          </p:cNvPr>
          <p:cNvSpPr txBox="1"/>
          <p:nvPr/>
        </p:nvSpPr>
        <p:spPr>
          <a:xfrm>
            <a:off x="4591110" y="5472593"/>
            <a:ext cx="7074864" cy="57951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行長＝フォントサイズの整数倍　に設定</a:t>
            </a:r>
          </a:p>
        </p:txBody>
      </p:sp>
    </p:spTree>
    <p:extLst>
      <p:ext uri="{BB962C8B-B14F-4D97-AF65-F5344CB8AC3E}">
        <p14:creationId xmlns:p14="http://schemas.microsoft.com/office/powerpoint/2010/main" val="1721033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F9AD05-6066-9139-DF9E-76A59F766D0B}"/>
              </a:ext>
            </a:extLst>
          </p:cNvPr>
          <p:cNvPicPr>
            <a:picLocks noChangeAspect="1"/>
          </p:cNvPicPr>
          <p:nvPr/>
        </p:nvPicPr>
        <p:blipFill rotWithShape="1">
          <a:blip r:embed="rId2"/>
          <a:srcRect l="29322" t="27951" r="26739" b="17450"/>
          <a:stretch/>
        </p:blipFill>
        <p:spPr>
          <a:xfrm>
            <a:off x="1416050" y="881488"/>
            <a:ext cx="5093807" cy="5193686"/>
          </a:xfrm>
          <a:prstGeom prst="rect">
            <a:avLst/>
          </a:prstGeom>
        </p:spPr>
      </p:pic>
      <p:sp>
        <p:nvSpPr>
          <p:cNvPr id="4" name="テキスト ボックス 3">
            <a:extLst>
              <a:ext uri="{FF2B5EF4-FFF2-40B4-BE49-F238E27FC236}">
                <a16:creationId xmlns:a16="http://schemas.microsoft.com/office/drawing/2014/main" id="{666641A7-C1A2-636A-C6DF-8A22319D2812}"/>
              </a:ext>
            </a:extLst>
          </p:cNvPr>
          <p:cNvSpPr txBox="1"/>
          <p:nvPr/>
        </p:nvSpPr>
        <p:spPr>
          <a:xfrm>
            <a:off x="6672064" y="1988840"/>
            <a:ext cx="4809423" cy="2647776"/>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ワープロで作ったと</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思われる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ワープロの使い方に関する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記述はない</a:t>
            </a:r>
          </a:p>
        </p:txBody>
      </p:sp>
      <p:sp>
        <p:nvSpPr>
          <p:cNvPr id="5" name="テキスト ボックス 4">
            <a:extLst>
              <a:ext uri="{FF2B5EF4-FFF2-40B4-BE49-F238E27FC236}">
                <a16:creationId xmlns:a16="http://schemas.microsoft.com/office/drawing/2014/main" id="{F63A105D-AD07-EB28-B70D-E55AAB9E69CB}"/>
              </a:ext>
            </a:extLst>
          </p:cNvPr>
          <p:cNvSpPr txBox="1"/>
          <p:nvPr/>
        </p:nvSpPr>
        <p:spPr>
          <a:xfrm>
            <a:off x="1343472" y="6093296"/>
            <a:ext cx="8352928" cy="57951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東京書籍　新しい国語</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R2</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検定</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中学</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年</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2" name="テキスト ボックス 1">
            <a:extLst>
              <a:ext uri="{FF2B5EF4-FFF2-40B4-BE49-F238E27FC236}">
                <a16:creationId xmlns:a16="http://schemas.microsoft.com/office/drawing/2014/main" id="{BC274DC1-E39B-DE61-C243-1E07EBC70EAE}"/>
              </a:ext>
            </a:extLst>
          </p:cNvPr>
          <p:cNvSpPr txBox="1"/>
          <p:nvPr/>
        </p:nvSpPr>
        <p:spPr>
          <a:xfrm>
            <a:off x="1416050" y="301970"/>
            <a:ext cx="3902570" cy="579518"/>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ワープロについては？</a:t>
            </a:r>
          </a:p>
        </p:txBody>
      </p:sp>
    </p:spTree>
    <p:extLst>
      <p:ext uri="{BB962C8B-B14F-4D97-AF65-F5344CB8AC3E}">
        <p14:creationId xmlns:p14="http://schemas.microsoft.com/office/powerpoint/2010/main" val="4237385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E43965-0440-8699-E7E3-8FE89D8BD5BA}"/>
              </a:ext>
            </a:extLst>
          </p:cNvPr>
          <p:cNvSpPr>
            <a:spLocks noGrp="1"/>
          </p:cNvSpPr>
          <p:nvPr>
            <p:ph type="title"/>
          </p:nvPr>
        </p:nvSpPr>
        <p:spPr/>
        <p:txBody>
          <a:bodyPr/>
          <a:lstStyle/>
          <a:p>
            <a:r>
              <a:rPr kumimoji="1" lang="ja-JP" altLang="en-US" dirty="0"/>
              <a:t>英数字のフォント</a:t>
            </a:r>
          </a:p>
        </p:txBody>
      </p:sp>
      <p:pic>
        <p:nvPicPr>
          <p:cNvPr id="3" name="図 2">
            <a:extLst>
              <a:ext uri="{FF2B5EF4-FFF2-40B4-BE49-F238E27FC236}">
                <a16:creationId xmlns:a16="http://schemas.microsoft.com/office/drawing/2014/main" id="{C109C4CB-E9C2-2A5C-F15C-D27990629C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327" y="1813593"/>
            <a:ext cx="10663957" cy="1895627"/>
          </a:xfrm>
          <a:prstGeom prst="rect">
            <a:avLst/>
          </a:prstGeom>
          <a:noFill/>
          <a:ln>
            <a:noFill/>
          </a:ln>
        </p:spPr>
      </p:pic>
      <p:sp>
        <p:nvSpPr>
          <p:cNvPr id="4" name="テキスト ボックス 3">
            <a:extLst>
              <a:ext uri="{FF2B5EF4-FFF2-40B4-BE49-F238E27FC236}">
                <a16:creationId xmlns:a16="http://schemas.microsoft.com/office/drawing/2014/main" id="{5377854C-B6C0-6C3E-1680-EE7EB22C62DB}"/>
              </a:ext>
            </a:extLst>
          </p:cNvPr>
          <p:cNvSpPr txBox="1"/>
          <p:nvPr/>
        </p:nvSpPr>
        <p:spPr>
          <a:xfrm>
            <a:off x="1737030" y="4374213"/>
            <a:ext cx="7725192" cy="1096582"/>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フォントサイズ：金属活字の時代の活字の高さ</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lang="en-US" altLang="ja-JP" sz="2800" dirty="0" err="1">
                <a:latin typeface="游ゴシック Medium" panose="020B0500000000000000" pitchFamily="50" charset="-128"/>
                <a:ea typeface="游ゴシック Medium" panose="020B0500000000000000" pitchFamily="50" charset="-128"/>
                <a:cs typeface="Adobe Devanagari" panose="02040503050201020203" pitchFamily="18" charset="0"/>
              </a:rPr>
              <a:t>em</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＝フォントサイズ＝</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M</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の横幅</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Tree>
    <p:extLst>
      <p:ext uri="{BB962C8B-B14F-4D97-AF65-F5344CB8AC3E}">
        <p14:creationId xmlns:p14="http://schemas.microsoft.com/office/powerpoint/2010/main" val="1552486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C74DE-B76A-3EAC-43CB-436631BCAE7A}"/>
              </a:ext>
            </a:extLst>
          </p:cNvPr>
          <p:cNvSpPr>
            <a:spLocks noGrp="1"/>
          </p:cNvSpPr>
          <p:nvPr>
            <p:ph type="title"/>
          </p:nvPr>
        </p:nvSpPr>
        <p:spPr/>
        <p:txBody>
          <a:bodyPr/>
          <a:lstStyle/>
          <a:p>
            <a:r>
              <a:rPr kumimoji="1" lang="ja-JP" altLang="en-US" dirty="0"/>
              <a:t>両端揃え</a:t>
            </a:r>
          </a:p>
        </p:txBody>
      </p:sp>
      <p:pic>
        <p:nvPicPr>
          <p:cNvPr id="3" name="図 2" descr="グラフィカル ユーザー インターフェイス&#10;&#10;自動的に生成された説明">
            <a:extLst>
              <a:ext uri="{FF2B5EF4-FFF2-40B4-BE49-F238E27FC236}">
                <a16:creationId xmlns:a16="http://schemas.microsoft.com/office/drawing/2014/main" id="{4B79DC29-1B9D-F34E-3585-9116E8ED2B06}"/>
              </a:ext>
            </a:extLst>
          </p:cNvPr>
          <p:cNvPicPr>
            <a:picLocks noChangeAspect="1"/>
          </p:cNvPicPr>
          <p:nvPr/>
        </p:nvPicPr>
        <p:blipFill rotWithShape="1">
          <a:blip r:embed="rId2"/>
          <a:srcRect l="17973" t="24463" r="13044" b="30355"/>
          <a:stretch/>
        </p:blipFill>
        <p:spPr bwMode="auto">
          <a:xfrm>
            <a:off x="1259999" y="1391184"/>
            <a:ext cx="5124032" cy="2754199"/>
          </a:xfrm>
          <a:prstGeom prst="rect">
            <a:avLst/>
          </a:prstGeom>
          <a:ln>
            <a:noFill/>
          </a:ln>
          <a:extLst>
            <a:ext uri="{53640926-AAD7-44D8-BBD7-CCE9431645EC}">
              <a14:shadowObscured xmlns:a14="http://schemas.microsoft.com/office/drawing/2010/main"/>
            </a:ext>
          </a:extLst>
        </p:spPr>
      </p:pic>
      <p:pic>
        <p:nvPicPr>
          <p:cNvPr id="4" name="図 3" descr="グラフィカル ユーザー インターフェイス&#10;&#10;自動的に生成された説明">
            <a:extLst>
              <a:ext uri="{FF2B5EF4-FFF2-40B4-BE49-F238E27FC236}">
                <a16:creationId xmlns:a16="http://schemas.microsoft.com/office/drawing/2014/main" id="{7E6D39DE-7EFD-0639-C372-0C8B03E363FC}"/>
              </a:ext>
            </a:extLst>
          </p:cNvPr>
          <p:cNvPicPr>
            <a:picLocks noChangeAspect="1"/>
          </p:cNvPicPr>
          <p:nvPr/>
        </p:nvPicPr>
        <p:blipFill rotWithShape="1">
          <a:blip r:embed="rId3"/>
          <a:srcRect l="7449" t="35336" r="14342" b="19639"/>
          <a:stretch/>
        </p:blipFill>
        <p:spPr bwMode="auto">
          <a:xfrm>
            <a:off x="1259999" y="4370105"/>
            <a:ext cx="5069983" cy="2487895"/>
          </a:xfrm>
          <a:prstGeom prst="rect">
            <a:avLst/>
          </a:prstGeom>
          <a:ln>
            <a:noFill/>
          </a:ln>
          <a:extLst>
            <a:ext uri="{53640926-AAD7-44D8-BBD7-CCE9431645EC}">
              <a14:shadowObscured xmlns:a14="http://schemas.microsoft.com/office/drawing/2010/main"/>
            </a:ext>
          </a:extLst>
        </p:spPr>
      </p:pic>
      <p:sp>
        <p:nvSpPr>
          <p:cNvPr id="5" name="テキスト ボックス 4">
            <a:extLst>
              <a:ext uri="{FF2B5EF4-FFF2-40B4-BE49-F238E27FC236}">
                <a16:creationId xmlns:a16="http://schemas.microsoft.com/office/drawing/2014/main" id="{F3866AD2-0303-C855-BE27-DE5DF208FEB4}"/>
              </a:ext>
            </a:extLst>
          </p:cNvPr>
          <p:cNvSpPr txBox="1"/>
          <p:nvPr/>
        </p:nvSpPr>
        <p:spPr>
          <a:xfrm>
            <a:off x="6602709" y="1916832"/>
            <a:ext cx="5211683" cy="1613647"/>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行長＝フォントサイズの整数倍</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字送り＝フォントサイズ</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文字の縦位置が揃う</a:t>
            </a:r>
          </a:p>
        </p:txBody>
      </p:sp>
      <p:sp>
        <p:nvSpPr>
          <p:cNvPr id="6" name="テキスト ボックス 5">
            <a:extLst>
              <a:ext uri="{FF2B5EF4-FFF2-40B4-BE49-F238E27FC236}">
                <a16:creationId xmlns:a16="http://schemas.microsoft.com/office/drawing/2014/main" id="{55CDB70C-A267-442D-CD33-D1BF7034FAAA}"/>
              </a:ext>
            </a:extLst>
          </p:cNvPr>
          <p:cNvSpPr txBox="1"/>
          <p:nvPr/>
        </p:nvSpPr>
        <p:spPr>
          <a:xfrm>
            <a:off x="6602709" y="4437112"/>
            <a:ext cx="5211683" cy="2130711"/>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行長≠フォントサイズの整数倍</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字送り＞フォントサイズ</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最終行のみベタ組み</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それ以外の行は間延びする</a:t>
            </a:r>
          </a:p>
        </p:txBody>
      </p:sp>
    </p:spTree>
    <p:extLst>
      <p:ext uri="{BB962C8B-B14F-4D97-AF65-F5344CB8AC3E}">
        <p14:creationId xmlns:p14="http://schemas.microsoft.com/office/powerpoint/2010/main" val="1165151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1DB65-2A30-380D-E3A9-DCC9971D2965}"/>
              </a:ext>
            </a:extLst>
          </p:cNvPr>
          <p:cNvSpPr>
            <a:spLocks noGrp="1"/>
          </p:cNvSpPr>
          <p:nvPr>
            <p:ph type="title"/>
          </p:nvPr>
        </p:nvSpPr>
        <p:spPr/>
        <p:txBody>
          <a:bodyPr/>
          <a:lstStyle/>
          <a:p>
            <a:r>
              <a:rPr kumimoji="1" lang="en-US" altLang="ja-JP" dirty="0"/>
              <a:t>Word </a:t>
            </a:r>
            <a:r>
              <a:rPr lang="ja-JP" altLang="en-US" dirty="0"/>
              <a:t> </a:t>
            </a:r>
            <a:r>
              <a:rPr lang="en-US" altLang="ja-JP" dirty="0"/>
              <a:t>A4</a:t>
            </a:r>
            <a:r>
              <a:rPr lang="ja-JP" altLang="en-US" dirty="0"/>
              <a:t> の</a:t>
            </a:r>
            <a:r>
              <a:rPr kumimoji="1" lang="ja-JP" altLang="en-US" dirty="0"/>
              <a:t>デフォルト値</a:t>
            </a:r>
          </a:p>
        </p:txBody>
      </p:sp>
      <p:sp>
        <p:nvSpPr>
          <p:cNvPr id="3" name="テキスト ボックス 2">
            <a:extLst>
              <a:ext uri="{FF2B5EF4-FFF2-40B4-BE49-F238E27FC236}">
                <a16:creationId xmlns:a16="http://schemas.microsoft.com/office/drawing/2014/main" id="{7B37ED99-7495-973E-288E-701CF31B0B6B}"/>
              </a:ext>
            </a:extLst>
          </p:cNvPr>
          <p:cNvSpPr txBox="1"/>
          <p:nvPr/>
        </p:nvSpPr>
        <p:spPr>
          <a:xfrm>
            <a:off x="1429592" y="1732294"/>
            <a:ext cx="3919663"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マージン左右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30 mm</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4" name="テキスト ボックス 3">
            <a:extLst>
              <a:ext uri="{FF2B5EF4-FFF2-40B4-BE49-F238E27FC236}">
                <a16:creationId xmlns:a16="http://schemas.microsoft.com/office/drawing/2014/main" id="{A5BDF168-DAEB-CE19-76E6-DA0B6F776187}"/>
              </a:ext>
            </a:extLst>
          </p:cNvPr>
          <p:cNvSpPr txBox="1"/>
          <p:nvPr/>
        </p:nvSpPr>
        <p:spPr>
          <a:xfrm>
            <a:off x="1429592" y="2708920"/>
            <a:ext cx="9046066" cy="3681905"/>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行長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210 mm</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30 mm</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30 mm = 150 mm</a:t>
            </a:r>
          </a:p>
          <a:p>
            <a:pPr algn="l">
              <a:lnSpc>
                <a:spcPct val="120000"/>
              </a:lnSpc>
            </a:pP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ポイントに直す　</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150 mm × 2.8346 pt/mm = 425.2 pt</a:t>
            </a: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425.25 pt ÷ 40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 </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 10.63 pt /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　</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字送り</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p>
          <a:p>
            <a:pPr algn="l">
              <a:lnSpc>
                <a:spcPct val="120000"/>
              </a:lnSpc>
            </a:pP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字送りは </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10.5 pt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になるべき</a:t>
            </a: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改行を含む行以外は間延びした感じになる！</a:t>
            </a: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Tree>
    <p:extLst>
      <p:ext uri="{BB962C8B-B14F-4D97-AF65-F5344CB8AC3E}">
        <p14:creationId xmlns:p14="http://schemas.microsoft.com/office/powerpoint/2010/main" val="2444405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E81437-7DAC-9FF8-1C46-20DD4EF261EC}"/>
              </a:ext>
            </a:extLst>
          </p:cNvPr>
          <p:cNvSpPr>
            <a:spLocks noGrp="1"/>
          </p:cNvSpPr>
          <p:nvPr>
            <p:ph type="title"/>
          </p:nvPr>
        </p:nvSpPr>
        <p:spPr/>
        <p:txBody>
          <a:bodyPr/>
          <a:lstStyle/>
          <a:p>
            <a:r>
              <a:rPr kumimoji="1" lang="ja-JP" altLang="en-US" dirty="0"/>
              <a:t>マージン</a:t>
            </a:r>
          </a:p>
        </p:txBody>
      </p:sp>
      <p:pic>
        <p:nvPicPr>
          <p:cNvPr id="3" name="図 2">
            <a:extLst>
              <a:ext uri="{FF2B5EF4-FFF2-40B4-BE49-F238E27FC236}">
                <a16:creationId xmlns:a16="http://schemas.microsoft.com/office/drawing/2014/main" id="{7DAA03D7-38E9-4A03-BB30-62A7C8463176}"/>
              </a:ext>
            </a:extLst>
          </p:cNvPr>
          <p:cNvPicPr>
            <a:picLocks noChangeAspect="1"/>
          </p:cNvPicPr>
          <p:nvPr/>
        </p:nvPicPr>
        <p:blipFill rotWithShape="1">
          <a:blip r:embed="rId2"/>
          <a:srcRect l="5875" t="17188" r="4431" b="9829"/>
          <a:stretch/>
        </p:blipFill>
        <p:spPr bwMode="auto">
          <a:xfrm>
            <a:off x="551384" y="1556792"/>
            <a:ext cx="6589781" cy="5112568"/>
          </a:xfrm>
          <a:prstGeom prst="rect">
            <a:avLst/>
          </a:prstGeom>
          <a:ln>
            <a:noFill/>
          </a:ln>
          <a:extLst>
            <a:ext uri="{53640926-AAD7-44D8-BBD7-CCE9431645EC}">
              <a14:shadowObscured xmlns:a14="http://schemas.microsoft.com/office/drawing/2010/main"/>
            </a:ext>
          </a:extLst>
        </p:spPr>
      </p:pic>
      <p:sp>
        <p:nvSpPr>
          <p:cNvPr id="4" name="テキスト ボックス 3">
            <a:extLst>
              <a:ext uri="{FF2B5EF4-FFF2-40B4-BE49-F238E27FC236}">
                <a16:creationId xmlns:a16="http://schemas.microsoft.com/office/drawing/2014/main" id="{CC5113A6-717D-0117-7B3E-6370E251693C}"/>
              </a:ext>
            </a:extLst>
          </p:cNvPr>
          <p:cNvSpPr txBox="1"/>
          <p:nvPr/>
        </p:nvSpPr>
        <p:spPr>
          <a:xfrm>
            <a:off x="7392144" y="1575711"/>
            <a:ext cx="4493538" cy="1613647"/>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悪い例：マージンが狭すぎ</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圧迫感がある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行文字数が多すぎる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5" name="テキスト ボックス 4">
            <a:extLst>
              <a:ext uri="{FF2B5EF4-FFF2-40B4-BE49-F238E27FC236}">
                <a16:creationId xmlns:a16="http://schemas.microsoft.com/office/drawing/2014/main" id="{F36CEF31-AAF2-FB93-9710-D685B59A3826}"/>
              </a:ext>
            </a:extLst>
          </p:cNvPr>
          <p:cNvSpPr txBox="1"/>
          <p:nvPr/>
        </p:nvSpPr>
        <p:spPr>
          <a:xfrm>
            <a:off x="7392144" y="3573016"/>
            <a:ext cx="4104456" cy="2130711"/>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適切なマージン</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原則：上下左右</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辺の一割程度</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版面率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0.8×0.8=0.64</a:t>
            </a:r>
          </a:p>
        </p:txBody>
      </p:sp>
    </p:spTree>
    <p:extLst>
      <p:ext uri="{BB962C8B-B14F-4D97-AF65-F5344CB8AC3E}">
        <p14:creationId xmlns:p14="http://schemas.microsoft.com/office/powerpoint/2010/main" val="1552776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1478D8-06A9-FEC3-C43F-65A368E7889A}"/>
              </a:ext>
            </a:extLst>
          </p:cNvPr>
          <p:cNvSpPr>
            <a:spLocks noGrp="1"/>
          </p:cNvSpPr>
          <p:nvPr>
            <p:ph type="title"/>
          </p:nvPr>
        </p:nvSpPr>
        <p:spPr/>
        <p:txBody>
          <a:bodyPr/>
          <a:lstStyle/>
          <a:p>
            <a:r>
              <a:rPr kumimoji="1" lang="en-US" altLang="ja-JP" dirty="0"/>
              <a:t>1 </a:t>
            </a:r>
            <a:r>
              <a:rPr kumimoji="1" lang="ja-JP" altLang="en-US" dirty="0"/>
              <a:t>行文字数と行送り</a:t>
            </a:r>
          </a:p>
        </p:txBody>
      </p:sp>
      <p:sp>
        <p:nvSpPr>
          <p:cNvPr id="3" name="正方形/長方形 2">
            <a:extLst>
              <a:ext uri="{FF2B5EF4-FFF2-40B4-BE49-F238E27FC236}">
                <a16:creationId xmlns:a16="http://schemas.microsoft.com/office/drawing/2014/main" id="{62936112-FC40-814A-FDCA-B2127DBC6D68}"/>
              </a:ext>
            </a:extLst>
          </p:cNvPr>
          <p:cNvSpPr/>
          <p:nvPr/>
        </p:nvSpPr>
        <p:spPr>
          <a:xfrm>
            <a:off x="1416050" y="1800647"/>
            <a:ext cx="3815854" cy="432048"/>
          </a:xfrm>
          <a:prstGeom prst="rect">
            <a:avLst/>
          </a:prstGeom>
          <a:solidFill>
            <a:srgbClr val="DD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B183E96A-E321-AF3D-E57C-76273FE78F2B}"/>
              </a:ext>
            </a:extLst>
          </p:cNvPr>
          <p:cNvCxnSpPr>
            <a:cxnSpLocks/>
            <a:stCxn id="3" idx="1"/>
            <a:endCxn id="3" idx="3"/>
          </p:cNvCxnSpPr>
          <p:nvPr/>
        </p:nvCxnSpPr>
        <p:spPr>
          <a:xfrm>
            <a:off x="1416050" y="2016671"/>
            <a:ext cx="3815854" cy="0"/>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DBEFD237-C295-A46F-D09F-63687136ECA8}"/>
              </a:ext>
            </a:extLst>
          </p:cNvPr>
          <p:cNvSpPr/>
          <p:nvPr/>
        </p:nvSpPr>
        <p:spPr>
          <a:xfrm>
            <a:off x="1416050" y="2698156"/>
            <a:ext cx="3815854" cy="432048"/>
          </a:xfrm>
          <a:prstGeom prst="rect">
            <a:avLst/>
          </a:prstGeom>
          <a:solidFill>
            <a:srgbClr val="DD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321A5486-6B14-BBA5-70F9-347BED04CD52}"/>
              </a:ext>
            </a:extLst>
          </p:cNvPr>
          <p:cNvCxnSpPr>
            <a:cxnSpLocks/>
          </p:cNvCxnSpPr>
          <p:nvPr/>
        </p:nvCxnSpPr>
        <p:spPr>
          <a:xfrm>
            <a:off x="1416050" y="2914180"/>
            <a:ext cx="3815854" cy="0"/>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BA37CDA-EEAE-87C9-D489-8E3A8A35CAEE}"/>
              </a:ext>
            </a:extLst>
          </p:cNvPr>
          <p:cNvCxnSpPr>
            <a:stCxn id="3" idx="3"/>
            <a:endCxn id="9" idx="1"/>
          </p:cNvCxnSpPr>
          <p:nvPr/>
        </p:nvCxnSpPr>
        <p:spPr>
          <a:xfrm flipH="1">
            <a:off x="1416050" y="2016671"/>
            <a:ext cx="3815854" cy="89750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B98E7DD-5ED6-82EC-F9A2-4C6807FEB2E1}"/>
              </a:ext>
            </a:extLst>
          </p:cNvPr>
          <p:cNvSpPr txBox="1"/>
          <p:nvPr/>
        </p:nvSpPr>
        <p:spPr>
          <a:xfrm>
            <a:off x="5719692" y="2175666"/>
            <a:ext cx="1980029"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視線の移動</a:t>
            </a:r>
          </a:p>
        </p:txBody>
      </p:sp>
      <p:sp>
        <p:nvSpPr>
          <p:cNvPr id="15" name="テキスト ボックス 14">
            <a:extLst>
              <a:ext uri="{FF2B5EF4-FFF2-40B4-BE49-F238E27FC236}">
                <a16:creationId xmlns:a16="http://schemas.microsoft.com/office/drawing/2014/main" id="{A8511850-6863-3CC6-64EF-12A96D11090F}"/>
              </a:ext>
            </a:extLst>
          </p:cNvPr>
          <p:cNvSpPr txBox="1"/>
          <p:nvPr/>
        </p:nvSpPr>
        <p:spPr>
          <a:xfrm>
            <a:off x="1420464" y="3465551"/>
            <a:ext cx="4794902" cy="1096582"/>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行が長すぎると読みづらい</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行文字数　最大 </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40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字程度</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17" name="テキスト ボックス 16">
            <a:extLst>
              <a:ext uri="{FF2B5EF4-FFF2-40B4-BE49-F238E27FC236}">
                <a16:creationId xmlns:a16="http://schemas.microsoft.com/office/drawing/2014/main" id="{D7AF011F-7CE5-6837-D289-9CDA780750C7}"/>
              </a:ext>
            </a:extLst>
          </p:cNvPr>
          <p:cNvSpPr txBox="1"/>
          <p:nvPr/>
        </p:nvSpPr>
        <p:spPr>
          <a:xfrm>
            <a:off x="1429592" y="5044545"/>
            <a:ext cx="6676828" cy="1096582"/>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A4</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10.5 pt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段組</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左右のマージン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31 mm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のとき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40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文字</a:t>
            </a:r>
          </a:p>
        </p:txBody>
      </p:sp>
    </p:spTree>
    <p:extLst>
      <p:ext uri="{BB962C8B-B14F-4D97-AF65-F5344CB8AC3E}">
        <p14:creationId xmlns:p14="http://schemas.microsoft.com/office/powerpoint/2010/main" val="2682334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6D79DEB-540D-0889-3E0D-430E0F5FEFAC}"/>
              </a:ext>
            </a:extLst>
          </p:cNvPr>
          <p:cNvSpPr txBox="1"/>
          <p:nvPr/>
        </p:nvSpPr>
        <p:spPr>
          <a:xfrm>
            <a:off x="1424459" y="2290285"/>
            <a:ext cx="4134465" cy="1096582"/>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行文字数が多いほど</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行間（行送り）は大きく</a:t>
            </a:r>
          </a:p>
        </p:txBody>
      </p:sp>
      <p:sp>
        <p:nvSpPr>
          <p:cNvPr id="3" name="テキスト ボックス 2">
            <a:extLst>
              <a:ext uri="{FF2B5EF4-FFF2-40B4-BE49-F238E27FC236}">
                <a16:creationId xmlns:a16="http://schemas.microsoft.com/office/drawing/2014/main" id="{63777E99-63EC-9B59-D36A-66031D305168}"/>
              </a:ext>
            </a:extLst>
          </p:cNvPr>
          <p:cNvSpPr txBox="1"/>
          <p:nvPr/>
        </p:nvSpPr>
        <p:spPr>
          <a:xfrm>
            <a:off x="1435679" y="3957290"/>
            <a:ext cx="4830168" cy="2130711"/>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40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行送り</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最低フォントサイズの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1.5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倍</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1.7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倍～</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2.0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倍を推奨</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4" name="正方形/長方形 3">
            <a:extLst>
              <a:ext uri="{FF2B5EF4-FFF2-40B4-BE49-F238E27FC236}">
                <a16:creationId xmlns:a16="http://schemas.microsoft.com/office/drawing/2014/main" id="{95CBD853-CCD1-7CF6-72C0-79892B59D8DC}"/>
              </a:ext>
            </a:extLst>
          </p:cNvPr>
          <p:cNvSpPr/>
          <p:nvPr/>
        </p:nvSpPr>
        <p:spPr>
          <a:xfrm>
            <a:off x="1413024" y="606328"/>
            <a:ext cx="3815854" cy="432048"/>
          </a:xfrm>
          <a:prstGeom prst="rect">
            <a:avLst/>
          </a:prstGeom>
          <a:solidFill>
            <a:srgbClr val="DD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DB3CF5DE-CDF9-97CB-6A07-AF16D851ABD3}"/>
              </a:ext>
            </a:extLst>
          </p:cNvPr>
          <p:cNvCxnSpPr>
            <a:cxnSpLocks/>
            <a:stCxn id="4" idx="1"/>
            <a:endCxn id="4" idx="3"/>
          </p:cNvCxnSpPr>
          <p:nvPr/>
        </p:nvCxnSpPr>
        <p:spPr>
          <a:xfrm>
            <a:off x="1413024" y="822352"/>
            <a:ext cx="3815854" cy="0"/>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FBEE4374-6394-622A-C320-F648DAACE42E}"/>
              </a:ext>
            </a:extLst>
          </p:cNvPr>
          <p:cNvSpPr/>
          <p:nvPr/>
        </p:nvSpPr>
        <p:spPr>
          <a:xfrm>
            <a:off x="1413024" y="1503837"/>
            <a:ext cx="3815854" cy="432048"/>
          </a:xfrm>
          <a:prstGeom prst="rect">
            <a:avLst/>
          </a:prstGeom>
          <a:solidFill>
            <a:srgbClr val="DD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11BAE1BA-28AE-B169-D44B-CDF59AE708A7}"/>
              </a:ext>
            </a:extLst>
          </p:cNvPr>
          <p:cNvCxnSpPr>
            <a:cxnSpLocks/>
          </p:cNvCxnSpPr>
          <p:nvPr/>
        </p:nvCxnSpPr>
        <p:spPr>
          <a:xfrm>
            <a:off x="1413024" y="1719861"/>
            <a:ext cx="3815854" cy="0"/>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46428FC2-21F0-8927-E467-8FAC50A66E54}"/>
              </a:ext>
            </a:extLst>
          </p:cNvPr>
          <p:cNvCxnSpPr>
            <a:stCxn id="4" idx="3"/>
            <a:endCxn id="6" idx="1"/>
          </p:cNvCxnSpPr>
          <p:nvPr/>
        </p:nvCxnSpPr>
        <p:spPr>
          <a:xfrm flipH="1">
            <a:off x="1413024" y="822352"/>
            <a:ext cx="3815854" cy="89750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A24C1A73-6F78-ED56-BAC6-D23EC0129888}"/>
              </a:ext>
            </a:extLst>
          </p:cNvPr>
          <p:cNvSpPr txBox="1"/>
          <p:nvPr/>
        </p:nvSpPr>
        <p:spPr>
          <a:xfrm>
            <a:off x="5716666" y="981347"/>
            <a:ext cx="1980029"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視線の移動</a:t>
            </a:r>
          </a:p>
        </p:txBody>
      </p:sp>
      <p:sp>
        <p:nvSpPr>
          <p:cNvPr id="10" name="テキスト ボックス 9">
            <a:extLst>
              <a:ext uri="{FF2B5EF4-FFF2-40B4-BE49-F238E27FC236}">
                <a16:creationId xmlns:a16="http://schemas.microsoft.com/office/drawing/2014/main" id="{3B96BE1C-DC1E-E26A-A0FC-8112E9146A09}"/>
              </a:ext>
            </a:extLst>
          </p:cNvPr>
          <p:cNvSpPr txBox="1"/>
          <p:nvPr/>
        </p:nvSpPr>
        <p:spPr>
          <a:xfrm>
            <a:off x="7319230" y="1935885"/>
            <a:ext cx="4602694" cy="4470153"/>
          </a:xfrm>
          <a:prstGeom prst="rect">
            <a:avLst/>
          </a:prstGeom>
          <a:solidFill>
            <a:srgbClr val="F9E3E3"/>
          </a:solidFill>
        </p:spPr>
        <p:txBody>
          <a:bodyPr wrap="square" lIns="180000" tIns="180000" rIns="180000" bIns="180000"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Word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は行間固定値が必要なことがある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整数値が使いやすい</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10.5 pt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のとき</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nSpc>
                <a:spcPct val="120000"/>
              </a:lnSpc>
            </a:pP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18 pt</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1.71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倍）</a:t>
            </a: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nSpc>
                <a:spcPct val="120000"/>
              </a:lnSpc>
            </a:pP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19 pt</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1.81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倍）</a:t>
            </a: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nSpc>
                <a:spcPct val="120000"/>
              </a:lnSpc>
            </a:pP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20 pt</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1.90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倍）</a:t>
            </a: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Tree>
    <p:extLst>
      <p:ext uri="{BB962C8B-B14F-4D97-AF65-F5344CB8AC3E}">
        <p14:creationId xmlns:p14="http://schemas.microsoft.com/office/powerpoint/2010/main" val="1944893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1A1FBF1-BDE7-F6D0-F52E-887CB1A0513B}"/>
              </a:ext>
            </a:extLst>
          </p:cNvPr>
          <p:cNvSpPr txBox="1"/>
          <p:nvPr/>
        </p:nvSpPr>
        <p:spPr>
          <a:xfrm>
            <a:off x="1323453" y="1893346"/>
            <a:ext cx="6333785" cy="1613647"/>
          </a:xfrm>
          <a:prstGeom prst="rect">
            <a:avLst/>
          </a:prstGeom>
          <a:noFill/>
        </p:spPr>
        <p:txBody>
          <a:bodyPr wrap="none" rtlCol="0">
            <a:spAutoFit/>
          </a:bodyPr>
          <a:lstStyle/>
          <a:p>
            <a:pPr algn="l">
              <a:lnSpc>
                <a:spcPct val="120000"/>
              </a:lnSpc>
            </a:pPr>
            <a:r>
              <a:rPr kumimoji="1" lang="ja-JP" altLang="en-US" sz="2800" b="1" dirty="0">
                <a:latin typeface="游ゴシック" panose="020B0400000000000000" pitchFamily="50" charset="-128"/>
                <a:ea typeface="游ゴシック" panose="020B0400000000000000" pitchFamily="50" charset="-128"/>
                <a:cs typeface="Adobe Devanagari" panose="02040503050201020203" pitchFamily="18" charset="0"/>
              </a:rPr>
              <a:t>行送り</a:t>
            </a:r>
            <a:endParaRPr kumimoji="1" lang="en-US" altLang="ja-JP" sz="2800" b="1" dirty="0">
              <a:latin typeface="游ゴシック" panose="020B0400000000000000" pitchFamily="50" charset="-128"/>
              <a:ea typeface="游ゴシック" panose="020B04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視線の移動距離は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段組の半分以下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段組より狭くてよい</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6" name="テキスト ボックス 5">
            <a:extLst>
              <a:ext uri="{FF2B5EF4-FFF2-40B4-BE49-F238E27FC236}">
                <a16:creationId xmlns:a16="http://schemas.microsoft.com/office/drawing/2014/main" id="{28F8AD7B-55E5-4494-DD9D-B5E8155F0596}"/>
              </a:ext>
            </a:extLst>
          </p:cNvPr>
          <p:cNvSpPr txBox="1"/>
          <p:nvPr/>
        </p:nvSpPr>
        <p:spPr>
          <a:xfrm>
            <a:off x="1323453" y="3982077"/>
            <a:ext cx="8827544" cy="1613647"/>
          </a:xfrm>
          <a:prstGeom prst="rect">
            <a:avLst/>
          </a:prstGeom>
          <a:noFill/>
        </p:spPr>
        <p:txBody>
          <a:bodyPr wrap="square" rtlCol="0">
            <a:spAutoFit/>
          </a:bodyPr>
          <a:lstStyle/>
          <a:p>
            <a:pPr algn="l">
              <a:lnSpc>
                <a:spcPct val="120000"/>
              </a:lnSpc>
            </a:pPr>
            <a:r>
              <a:rPr kumimoji="1" lang="ja-JP" altLang="en-US" sz="2800" b="1" dirty="0">
                <a:latin typeface="游ゴシック" panose="020B0400000000000000" pitchFamily="50" charset="-128"/>
                <a:ea typeface="游ゴシック" panose="020B0400000000000000" pitchFamily="50" charset="-128"/>
                <a:cs typeface="Adobe Devanagari" panose="02040503050201020203" pitchFamily="18" charset="0"/>
              </a:rPr>
              <a:t>フォントサイズ  </a:t>
            </a:r>
            <a:r>
              <a:rPr kumimoji="1" lang="en-US" altLang="ja-JP" sz="2800" b="1" dirty="0">
                <a:latin typeface="游ゴシック" panose="020B0400000000000000" pitchFamily="50" charset="-128"/>
                <a:ea typeface="游ゴシック" panose="020B0400000000000000" pitchFamily="50" charset="-128"/>
                <a:cs typeface="Adobe Devanagari" panose="02040503050201020203" pitchFamily="18" charset="0"/>
              </a:rPr>
              <a:t>(</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A4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のとき</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p>
          <a:p>
            <a:pPr>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フォントが大きいと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行文字数が少なくなる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9 pt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を推奨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 </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22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a:t>
            </a: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4" name="テキスト ボックス 3">
            <a:extLst>
              <a:ext uri="{FF2B5EF4-FFF2-40B4-BE49-F238E27FC236}">
                <a16:creationId xmlns:a16="http://schemas.microsoft.com/office/drawing/2014/main" id="{2BC45788-DCDB-9247-8C38-AEC9EFBD2F53}"/>
              </a:ext>
            </a:extLst>
          </p:cNvPr>
          <p:cNvSpPr txBox="1"/>
          <p:nvPr/>
        </p:nvSpPr>
        <p:spPr>
          <a:xfrm>
            <a:off x="1323453" y="640018"/>
            <a:ext cx="3284220" cy="579518"/>
          </a:xfrm>
          <a:prstGeom prst="rect">
            <a:avLst/>
          </a:prstGeom>
          <a:noFill/>
        </p:spPr>
        <p:txBody>
          <a:bodyPr wrap="square" rtlCol="0">
            <a:spAutoFit/>
          </a:bodyPr>
          <a:lstStyle/>
          <a:p>
            <a:pPr algn="l">
              <a:lnSpc>
                <a:spcPct val="120000"/>
              </a:lnSpc>
            </a:pPr>
            <a:r>
              <a:rPr kumimoji="1" lang="en-US" altLang="ja-JP" sz="2800" b="1" dirty="0">
                <a:latin typeface="游ゴシック" panose="020B0400000000000000" pitchFamily="50" charset="-128"/>
                <a:ea typeface="游ゴシック" panose="020B0400000000000000" pitchFamily="50" charset="-128"/>
                <a:cs typeface="Adobe Devanagari" panose="02040503050201020203" pitchFamily="18" charset="0"/>
              </a:rPr>
              <a:t>2 </a:t>
            </a:r>
            <a:r>
              <a:rPr kumimoji="1" lang="ja-JP" altLang="en-US" sz="2800" b="1" dirty="0">
                <a:latin typeface="游ゴシック" panose="020B0400000000000000" pitchFamily="50" charset="-128"/>
                <a:ea typeface="游ゴシック" panose="020B0400000000000000" pitchFamily="50" charset="-128"/>
                <a:cs typeface="Adobe Devanagari" panose="02040503050201020203" pitchFamily="18" charset="0"/>
              </a:rPr>
              <a:t>段組の考え方</a:t>
            </a:r>
          </a:p>
        </p:txBody>
      </p:sp>
    </p:spTree>
    <p:extLst>
      <p:ext uri="{BB962C8B-B14F-4D97-AF65-F5344CB8AC3E}">
        <p14:creationId xmlns:p14="http://schemas.microsoft.com/office/powerpoint/2010/main" val="1799376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53AB0C-D261-C545-E3E8-93B414543EF6}"/>
              </a:ext>
            </a:extLst>
          </p:cNvPr>
          <p:cNvSpPr>
            <a:spLocks noGrp="1"/>
          </p:cNvSpPr>
          <p:nvPr>
            <p:ph type="title"/>
          </p:nvPr>
        </p:nvSpPr>
        <p:spPr/>
        <p:txBody>
          <a:bodyPr/>
          <a:lstStyle/>
          <a:p>
            <a:r>
              <a:rPr kumimoji="1" lang="ja-JP" altLang="en-US" dirty="0"/>
              <a:t>日本語と英語の違い</a:t>
            </a:r>
            <a:r>
              <a:rPr kumimoji="1" lang="en-US" altLang="ja-JP" dirty="0"/>
              <a:t>(</a:t>
            </a:r>
            <a:r>
              <a:rPr kumimoji="1" lang="ja-JP" altLang="en-US" dirty="0"/>
              <a:t>行送り</a:t>
            </a:r>
            <a:r>
              <a:rPr kumimoji="1" lang="en-US" altLang="ja-JP" dirty="0"/>
              <a:t>)</a:t>
            </a:r>
            <a:endParaRPr kumimoji="1" lang="ja-JP" altLang="en-US" dirty="0"/>
          </a:p>
        </p:txBody>
      </p:sp>
      <p:sp>
        <p:nvSpPr>
          <p:cNvPr id="3" name="テキスト ボックス 2">
            <a:extLst>
              <a:ext uri="{FF2B5EF4-FFF2-40B4-BE49-F238E27FC236}">
                <a16:creationId xmlns:a16="http://schemas.microsoft.com/office/drawing/2014/main" id="{A8EA5970-2466-34DF-0331-B476F08B21FC}"/>
              </a:ext>
            </a:extLst>
          </p:cNvPr>
          <p:cNvSpPr txBox="1"/>
          <p:nvPr/>
        </p:nvSpPr>
        <p:spPr>
          <a:xfrm>
            <a:off x="1428279" y="2184547"/>
            <a:ext cx="10216258" cy="1096582"/>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日本語：フォントサイズの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0.9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倍程度</a:t>
            </a: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英語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 c, e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などの小文字はフォントサイズの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0.5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倍以下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4" name="テキスト ボックス 3">
            <a:extLst>
              <a:ext uri="{FF2B5EF4-FFF2-40B4-BE49-F238E27FC236}">
                <a16:creationId xmlns:a16="http://schemas.microsoft.com/office/drawing/2014/main" id="{52016FAA-57B8-5598-9152-EADB74B83FF1}"/>
              </a:ext>
            </a:extLst>
          </p:cNvPr>
          <p:cNvSpPr txBox="1"/>
          <p:nvPr/>
        </p:nvSpPr>
        <p:spPr>
          <a:xfrm>
            <a:off x="1416050" y="1605029"/>
            <a:ext cx="1620957"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文字高さ</a:t>
            </a:r>
          </a:p>
        </p:txBody>
      </p:sp>
      <p:sp>
        <p:nvSpPr>
          <p:cNvPr id="5" name="テキスト ボックス 4">
            <a:extLst>
              <a:ext uri="{FF2B5EF4-FFF2-40B4-BE49-F238E27FC236}">
                <a16:creationId xmlns:a16="http://schemas.microsoft.com/office/drawing/2014/main" id="{316A941B-C1B6-308F-7901-F25B9B75BA49}"/>
              </a:ext>
            </a:extLst>
          </p:cNvPr>
          <p:cNvSpPr txBox="1"/>
          <p:nvPr/>
        </p:nvSpPr>
        <p:spPr>
          <a:xfrm>
            <a:off x="1411933" y="3717032"/>
            <a:ext cx="6508513" cy="1613647"/>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フォントサイズ＝</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10 pt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のときの行送り</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日本語：</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15 pt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以上</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英語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12 pt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（伝統的な値）</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6" name="テキスト ボックス 5">
            <a:extLst>
              <a:ext uri="{FF2B5EF4-FFF2-40B4-BE49-F238E27FC236}">
                <a16:creationId xmlns:a16="http://schemas.microsoft.com/office/drawing/2014/main" id="{7CB5E17F-8684-D327-478D-7D93C053AA69}"/>
              </a:ext>
            </a:extLst>
          </p:cNvPr>
          <p:cNvSpPr txBox="1"/>
          <p:nvPr/>
        </p:nvSpPr>
        <p:spPr>
          <a:xfrm>
            <a:off x="1411933" y="5766582"/>
            <a:ext cx="9879628"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英語用のレイアウトをそのまま日本語に適用してはいけない</a:t>
            </a:r>
          </a:p>
        </p:txBody>
      </p:sp>
    </p:spTree>
    <p:extLst>
      <p:ext uri="{BB962C8B-B14F-4D97-AF65-F5344CB8AC3E}">
        <p14:creationId xmlns:p14="http://schemas.microsoft.com/office/powerpoint/2010/main" val="2202815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EC640CE-645E-F93E-37B2-22B630D03D0C}"/>
              </a:ext>
            </a:extLst>
          </p:cNvPr>
          <p:cNvSpPr txBox="1"/>
          <p:nvPr/>
        </p:nvSpPr>
        <p:spPr>
          <a:xfrm>
            <a:off x="191344" y="243281"/>
            <a:ext cx="3528392" cy="1096582"/>
          </a:xfrm>
          <a:prstGeom prst="rect">
            <a:avLst/>
          </a:prstGeom>
          <a:noFill/>
        </p:spPr>
        <p:txBody>
          <a:bodyPr wrap="squar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Times New Roman</a:t>
            </a: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10pt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行送り</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12 pt</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pic>
        <p:nvPicPr>
          <p:cNvPr id="6" name="図 5">
            <a:extLst>
              <a:ext uri="{FF2B5EF4-FFF2-40B4-BE49-F238E27FC236}">
                <a16:creationId xmlns:a16="http://schemas.microsoft.com/office/drawing/2014/main" id="{7C3721DB-C040-B2C4-296E-BF20677CD3CB}"/>
              </a:ext>
            </a:extLst>
          </p:cNvPr>
          <p:cNvPicPr>
            <a:picLocks noChangeAspect="1"/>
          </p:cNvPicPr>
          <p:nvPr/>
        </p:nvPicPr>
        <p:blipFill>
          <a:blip r:embed="rId2"/>
          <a:stretch>
            <a:fillRect/>
          </a:stretch>
        </p:blipFill>
        <p:spPr>
          <a:xfrm>
            <a:off x="3863752" y="260648"/>
            <a:ext cx="4824536" cy="2718302"/>
          </a:xfrm>
          <a:prstGeom prst="rect">
            <a:avLst/>
          </a:prstGeom>
        </p:spPr>
      </p:pic>
      <p:pic>
        <p:nvPicPr>
          <p:cNvPr id="8" name="図 7">
            <a:extLst>
              <a:ext uri="{FF2B5EF4-FFF2-40B4-BE49-F238E27FC236}">
                <a16:creationId xmlns:a16="http://schemas.microsoft.com/office/drawing/2014/main" id="{604EDF27-43DE-FBF2-86BB-1297284C9987}"/>
              </a:ext>
            </a:extLst>
          </p:cNvPr>
          <p:cNvPicPr>
            <a:picLocks noChangeAspect="1"/>
          </p:cNvPicPr>
          <p:nvPr/>
        </p:nvPicPr>
        <p:blipFill>
          <a:blip r:embed="rId3"/>
          <a:stretch>
            <a:fillRect/>
          </a:stretch>
        </p:blipFill>
        <p:spPr>
          <a:xfrm>
            <a:off x="3863752" y="3241930"/>
            <a:ext cx="7196775" cy="1274242"/>
          </a:xfrm>
          <a:prstGeom prst="rect">
            <a:avLst/>
          </a:prstGeom>
        </p:spPr>
      </p:pic>
      <p:sp>
        <p:nvSpPr>
          <p:cNvPr id="9" name="テキスト ボックス 8">
            <a:extLst>
              <a:ext uri="{FF2B5EF4-FFF2-40B4-BE49-F238E27FC236}">
                <a16:creationId xmlns:a16="http://schemas.microsoft.com/office/drawing/2014/main" id="{C3F20481-45A5-6E49-D328-B19E185EF810}"/>
              </a:ext>
            </a:extLst>
          </p:cNvPr>
          <p:cNvSpPr txBox="1"/>
          <p:nvPr/>
        </p:nvSpPr>
        <p:spPr>
          <a:xfrm>
            <a:off x="198988" y="3258201"/>
            <a:ext cx="3528392" cy="1096582"/>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游明朝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10pt</a:t>
            </a: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行送り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12 pt</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10" name="テキスト ボックス 9">
            <a:extLst>
              <a:ext uri="{FF2B5EF4-FFF2-40B4-BE49-F238E27FC236}">
                <a16:creationId xmlns:a16="http://schemas.microsoft.com/office/drawing/2014/main" id="{9F2CD5E0-9C66-5F4F-EB5D-BFF5270AB39D}"/>
              </a:ext>
            </a:extLst>
          </p:cNvPr>
          <p:cNvSpPr txBox="1"/>
          <p:nvPr/>
        </p:nvSpPr>
        <p:spPr>
          <a:xfrm>
            <a:off x="191344" y="4875996"/>
            <a:ext cx="2736304" cy="1096582"/>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游明朝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10pt</a:t>
            </a: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行送り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17 pt</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pic>
        <p:nvPicPr>
          <p:cNvPr id="12" name="図 11">
            <a:extLst>
              <a:ext uri="{FF2B5EF4-FFF2-40B4-BE49-F238E27FC236}">
                <a16:creationId xmlns:a16="http://schemas.microsoft.com/office/drawing/2014/main" id="{D5C93164-9EB1-6B2D-2647-359D607C0425}"/>
              </a:ext>
            </a:extLst>
          </p:cNvPr>
          <p:cNvPicPr>
            <a:picLocks noChangeAspect="1"/>
          </p:cNvPicPr>
          <p:nvPr/>
        </p:nvPicPr>
        <p:blipFill>
          <a:blip r:embed="rId4"/>
          <a:stretch>
            <a:fillRect/>
          </a:stretch>
        </p:blipFill>
        <p:spPr>
          <a:xfrm>
            <a:off x="3867904" y="4875996"/>
            <a:ext cx="7344816" cy="1551976"/>
          </a:xfrm>
          <a:prstGeom prst="rect">
            <a:avLst/>
          </a:prstGeom>
        </p:spPr>
      </p:pic>
    </p:spTree>
    <p:extLst>
      <p:ext uri="{BB962C8B-B14F-4D97-AF65-F5344CB8AC3E}">
        <p14:creationId xmlns:p14="http://schemas.microsoft.com/office/powerpoint/2010/main" val="409248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5AB5C-A747-6531-835E-03550AF652F2}"/>
              </a:ext>
            </a:extLst>
          </p:cNvPr>
          <p:cNvSpPr>
            <a:spLocks noGrp="1"/>
          </p:cNvSpPr>
          <p:nvPr>
            <p:ph type="title"/>
          </p:nvPr>
        </p:nvSpPr>
        <p:spPr/>
        <p:txBody>
          <a:bodyPr/>
          <a:lstStyle/>
          <a:p>
            <a:r>
              <a:rPr kumimoji="1" lang="ja-JP" altLang="en-US" dirty="0"/>
              <a:t>お勧めの設定</a:t>
            </a:r>
          </a:p>
        </p:txBody>
      </p:sp>
      <p:sp>
        <p:nvSpPr>
          <p:cNvPr id="4" name="テキスト ボックス 3">
            <a:extLst>
              <a:ext uri="{FF2B5EF4-FFF2-40B4-BE49-F238E27FC236}">
                <a16:creationId xmlns:a16="http://schemas.microsoft.com/office/drawing/2014/main" id="{2BFFC792-5C05-1D4D-93AF-BF83719F5C8E}"/>
              </a:ext>
            </a:extLst>
          </p:cNvPr>
          <p:cNvSpPr txBox="1"/>
          <p:nvPr/>
        </p:nvSpPr>
        <p:spPr>
          <a:xfrm>
            <a:off x="702915" y="1361697"/>
            <a:ext cx="10560904" cy="579518"/>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段組　フォントサイズ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10.5 pt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40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　左右余白</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31 mm</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5" name="テキスト ボックス 4">
            <a:extLst>
              <a:ext uri="{FF2B5EF4-FFF2-40B4-BE49-F238E27FC236}">
                <a16:creationId xmlns:a16="http://schemas.microsoft.com/office/drawing/2014/main" id="{47EE5A51-B37C-3E49-220A-8B2E21D6E2C3}"/>
              </a:ext>
            </a:extLst>
          </p:cNvPr>
          <p:cNvSpPr txBox="1"/>
          <p:nvPr/>
        </p:nvSpPr>
        <p:spPr>
          <a:xfrm>
            <a:off x="695400" y="3823883"/>
            <a:ext cx="11529118" cy="579518"/>
          </a:xfrm>
          <a:prstGeom prst="rect">
            <a:avLst/>
          </a:prstGeom>
          <a:noFill/>
        </p:spPr>
        <p:txBody>
          <a:bodyPr wrap="non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2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段組　フォントサイズ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9 pt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22</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　段間</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3.24</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　左右余白</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30 mm</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graphicFrame>
        <p:nvGraphicFramePr>
          <p:cNvPr id="6" name="表 6">
            <a:extLst>
              <a:ext uri="{FF2B5EF4-FFF2-40B4-BE49-F238E27FC236}">
                <a16:creationId xmlns:a16="http://schemas.microsoft.com/office/drawing/2014/main" id="{19547A93-ED28-B719-1488-AAC4F71892B3}"/>
              </a:ext>
            </a:extLst>
          </p:cNvPr>
          <p:cNvGraphicFramePr>
            <a:graphicFrameLocks noGrp="1"/>
          </p:cNvGraphicFramePr>
          <p:nvPr>
            <p:extLst>
              <p:ext uri="{D42A27DB-BD31-4B8C-83A1-F6EECF244321}">
                <p14:modId xmlns:p14="http://schemas.microsoft.com/office/powerpoint/2010/main" val="3992805914"/>
              </p:ext>
            </p:extLst>
          </p:nvPr>
        </p:nvGraphicFramePr>
        <p:xfrm>
          <a:off x="716457" y="1906763"/>
          <a:ext cx="9995000" cy="1917120"/>
        </p:xfrm>
        <a:graphic>
          <a:graphicData uri="http://schemas.openxmlformats.org/drawingml/2006/table">
            <a:tbl>
              <a:tblPr firstRow="1" bandRow="1">
                <a:tableStyleId>{5C22544A-7EE6-4342-B048-85BDC9FD1C3A}</a:tableStyleId>
              </a:tblPr>
              <a:tblGrid>
                <a:gridCol w="2002112">
                  <a:extLst>
                    <a:ext uri="{9D8B030D-6E8A-4147-A177-3AD203B41FA5}">
                      <a16:colId xmlns:a16="http://schemas.microsoft.com/office/drawing/2014/main" val="2086518276"/>
                    </a:ext>
                  </a:extLst>
                </a:gridCol>
                <a:gridCol w="7992888">
                  <a:extLst>
                    <a:ext uri="{9D8B030D-6E8A-4147-A177-3AD203B41FA5}">
                      <a16:colId xmlns:a16="http://schemas.microsoft.com/office/drawing/2014/main" val="4017829839"/>
                    </a:ext>
                  </a:extLst>
                </a:gridCol>
              </a:tblGrid>
              <a:tr h="370840">
                <a:tc>
                  <a:txBody>
                    <a:bodyPr/>
                    <a:lstStyle/>
                    <a:p>
                      <a:pPr algn="ctr"/>
                      <a:r>
                        <a:rPr kumimoji="1" lang="ja-JP" altLang="en-US" sz="2200" dirty="0"/>
                        <a:t>行送り</a:t>
                      </a:r>
                    </a:p>
                  </a:txBody>
                  <a:tcPr marT="72000" marB="72000"/>
                </a:tc>
                <a:tc>
                  <a:txBody>
                    <a:bodyPr/>
                    <a:lstStyle/>
                    <a:p>
                      <a:pPr algn="ctr"/>
                      <a:r>
                        <a:rPr kumimoji="1" lang="ja-JP" altLang="en-US" sz="2200" dirty="0"/>
                        <a:t>余白と行数</a:t>
                      </a:r>
                    </a:p>
                  </a:txBody>
                  <a:tcPr marT="72000" marB="72000"/>
                </a:tc>
                <a:extLst>
                  <a:ext uri="{0D108BD9-81ED-4DB2-BD59-A6C34878D82A}">
                    <a16:rowId xmlns:a16="http://schemas.microsoft.com/office/drawing/2014/main" val="3370012555"/>
                  </a:ext>
                </a:extLst>
              </a:tr>
              <a:tr h="370840">
                <a:tc>
                  <a:txBody>
                    <a:bodyPr/>
                    <a:lstStyle/>
                    <a:p>
                      <a:r>
                        <a:rPr kumimoji="1" lang="en-US" altLang="ja-JP" sz="2200" dirty="0"/>
                        <a:t>18 pt (1.71</a:t>
                      </a:r>
                      <a:r>
                        <a:rPr kumimoji="1" lang="ja-JP" altLang="en-US" sz="2200" dirty="0"/>
                        <a:t>倍</a:t>
                      </a:r>
                      <a:r>
                        <a:rPr kumimoji="1" lang="en-US" altLang="ja-JP" sz="2200" dirty="0"/>
                        <a:t>)</a:t>
                      </a:r>
                      <a:endParaRPr kumimoji="1" lang="ja-JP" altLang="en-US" sz="2200" dirty="0"/>
                    </a:p>
                  </a:txBody>
                  <a:tcPr marT="72000" marB="72000"/>
                </a:tc>
                <a:tc>
                  <a:txBody>
                    <a:bodyPr/>
                    <a:lstStyle/>
                    <a:p>
                      <a:r>
                        <a:rPr kumimoji="1" lang="en-US" altLang="ja-JP" sz="2200" dirty="0"/>
                        <a:t>37 </a:t>
                      </a:r>
                      <a:r>
                        <a:rPr kumimoji="1" lang="ja-JP" altLang="en-US" sz="2200" dirty="0"/>
                        <a:t>行</a:t>
                      </a:r>
                      <a:r>
                        <a:rPr kumimoji="1" lang="en-US" altLang="ja-JP" sz="2200" dirty="0"/>
                        <a:t>(</a:t>
                      </a:r>
                      <a:r>
                        <a:rPr kumimoji="1" lang="ja-JP" altLang="en-US" sz="2200" dirty="0"/>
                        <a:t>上下</a:t>
                      </a:r>
                      <a:r>
                        <a:rPr kumimoji="1" lang="en-US" altLang="ja-JP" sz="2200" dirty="0"/>
                        <a:t>31 mm)</a:t>
                      </a:r>
                      <a:r>
                        <a:rPr kumimoji="1" lang="ja-JP" altLang="en-US" sz="2200" dirty="0"/>
                        <a:t>　</a:t>
                      </a:r>
                      <a:r>
                        <a:rPr kumimoji="1" lang="en-US" altLang="ja-JP" sz="2200" dirty="0"/>
                        <a:t>38 </a:t>
                      </a:r>
                      <a:r>
                        <a:rPr kumimoji="1" lang="ja-JP" altLang="en-US" sz="2200" dirty="0"/>
                        <a:t>行</a:t>
                      </a:r>
                      <a:r>
                        <a:rPr kumimoji="1" lang="en-US" altLang="ja-JP" sz="2200" dirty="0"/>
                        <a:t>(</a:t>
                      </a:r>
                      <a:r>
                        <a:rPr kumimoji="1" lang="ja-JP" altLang="en-US" sz="2200" dirty="0"/>
                        <a:t>上</a:t>
                      </a:r>
                      <a:r>
                        <a:rPr kumimoji="1" lang="en-US" altLang="ja-JP" sz="2200" dirty="0"/>
                        <a:t>27.5 mm, </a:t>
                      </a:r>
                      <a:r>
                        <a:rPr kumimoji="1" lang="ja-JP" altLang="en-US" sz="2200" dirty="0"/>
                        <a:t>下</a:t>
                      </a:r>
                      <a:r>
                        <a:rPr kumimoji="1" lang="en-US" altLang="ja-JP" sz="2200" dirty="0"/>
                        <a:t>28 mm)</a:t>
                      </a:r>
                      <a:endParaRPr kumimoji="1" lang="ja-JP" altLang="en-US" sz="2200" dirty="0"/>
                    </a:p>
                  </a:txBody>
                  <a:tcPr marT="72000" marB="72000"/>
                </a:tc>
                <a:extLst>
                  <a:ext uri="{0D108BD9-81ED-4DB2-BD59-A6C34878D82A}">
                    <a16:rowId xmlns:a16="http://schemas.microsoft.com/office/drawing/2014/main" val="262998495"/>
                  </a:ext>
                </a:extLst>
              </a:tr>
              <a:tr h="370840">
                <a:tc>
                  <a:txBody>
                    <a:bodyPr/>
                    <a:lstStyle/>
                    <a:p>
                      <a:r>
                        <a:rPr kumimoji="1" lang="en-US" altLang="ja-JP" sz="2200" dirty="0"/>
                        <a:t>19 pt (1.81</a:t>
                      </a:r>
                      <a:r>
                        <a:rPr kumimoji="1" lang="ja-JP" altLang="en-US" sz="2200" dirty="0"/>
                        <a:t>倍</a:t>
                      </a:r>
                      <a:r>
                        <a:rPr kumimoji="1" lang="en-US" altLang="ja-JP" sz="2200" dirty="0"/>
                        <a:t>)</a:t>
                      </a:r>
                      <a:endParaRPr kumimoji="1" lang="ja-JP" altLang="en-US" sz="2200" dirty="0"/>
                    </a:p>
                  </a:txBody>
                  <a:tcPr marT="72000" marB="72000"/>
                </a:tc>
                <a:tc>
                  <a:txBody>
                    <a:bodyPr/>
                    <a:lstStyle/>
                    <a:p>
                      <a:r>
                        <a:rPr kumimoji="1" lang="en-US" altLang="ja-JP" sz="2200" dirty="0"/>
                        <a:t>35 </a:t>
                      </a:r>
                      <a:r>
                        <a:rPr kumimoji="1" lang="ja-JP" altLang="en-US" sz="2200" dirty="0"/>
                        <a:t>行</a:t>
                      </a:r>
                      <a:r>
                        <a:rPr kumimoji="1" lang="en-US" altLang="ja-JP" sz="2200" dirty="0"/>
                        <a:t>(</a:t>
                      </a:r>
                      <a:r>
                        <a:rPr kumimoji="1" lang="ja-JP" altLang="en-US" sz="2200" dirty="0"/>
                        <a:t>上下</a:t>
                      </a:r>
                      <a:r>
                        <a:rPr kumimoji="1" lang="en-US" altLang="ja-JP" sz="2200" dirty="0"/>
                        <a:t>31 mm)</a:t>
                      </a:r>
                      <a:r>
                        <a:rPr kumimoji="1" lang="ja-JP" altLang="en-US" sz="2200" dirty="0"/>
                        <a:t>　</a:t>
                      </a:r>
                      <a:r>
                        <a:rPr kumimoji="1" lang="en-US" altLang="ja-JP" sz="2200" dirty="0"/>
                        <a:t>36 </a:t>
                      </a:r>
                      <a:r>
                        <a:rPr kumimoji="1" lang="ja-JP" altLang="en-US" sz="2200" dirty="0"/>
                        <a:t>行</a:t>
                      </a:r>
                      <a:r>
                        <a:rPr kumimoji="1" lang="en-US" altLang="ja-JP" sz="2200" dirty="0"/>
                        <a:t>(</a:t>
                      </a:r>
                      <a:r>
                        <a:rPr kumimoji="1" lang="ja-JP" altLang="en-US" sz="2200" dirty="0"/>
                        <a:t>上</a:t>
                      </a:r>
                      <a:r>
                        <a:rPr kumimoji="1" lang="en-US" altLang="ja-JP" sz="2200" dirty="0"/>
                        <a:t>27.5 mm, </a:t>
                      </a:r>
                      <a:r>
                        <a:rPr kumimoji="1" lang="ja-JP" altLang="en-US" sz="2200" dirty="0"/>
                        <a:t>下</a:t>
                      </a:r>
                      <a:r>
                        <a:rPr kumimoji="1" lang="en-US" altLang="ja-JP" sz="2200" dirty="0"/>
                        <a:t>28 mm)</a:t>
                      </a:r>
                      <a:endParaRPr kumimoji="1" lang="ja-JP" altLang="en-US" sz="2200" dirty="0"/>
                    </a:p>
                  </a:txBody>
                  <a:tcPr marT="72000" marB="72000"/>
                </a:tc>
                <a:extLst>
                  <a:ext uri="{0D108BD9-81ED-4DB2-BD59-A6C34878D82A}">
                    <a16:rowId xmlns:a16="http://schemas.microsoft.com/office/drawing/2014/main" val="4085680424"/>
                  </a:ext>
                </a:extLst>
              </a:tr>
              <a:tr h="370840">
                <a:tc>
                  <a:txBody>
                    <a:bodyPr/>
                    <a:lstStyle/>
                    <a:p>
                      <a:r>
                        <a:rPr kumimoji="1" lang="en-US" altLang="ja-JP" sz="2200" dirty="0"/>
                        <a:t>20 pt (1.90</a:t>
                      </a:r>
                      <a:r>
                        <a:rPr kumimoji="1" lang="ja-JP" altLang="en-US" sz="2200" dirty="0"/>
                        <a:t>倍</a:t>
                      </a:r>
                      <a:r>
                        <a:rPr kumimoji="1" lang="en-US" altLang="ja-JP" sz="2200" dirty="0"/>
                        <a:t>)</a:t>
                      </a:r>
                      <a:endParaRPr kumimoji="1" lang="ja-JP" altLang="en-US" sz="2200" dirty="0"/>
                    </a:p>
                  </a:txBody>
                  <a:tcPr marT="72000" marB="72000"/>
                </a:tc>
                <a:tc>
                  <a:txBody>
                    <a:bodyPr/>
                    <a:lstStyle/>
                    <a:p>
                      <a:r>
                        <a:rPr kumimoji="1" lang="en-US" altLang="ja-JP" sz="2200" dirty="0"/>
                        <a:t>33 </a:t>
                      </a:r>
                      <a:r>
                        <a:rPr kumimoji="1" lang="ja-JP" altLang="en-US" sz="2200" dirty="0"/>
                        <a:t>行</a:t>
                      </a:r>
                      <a:r>
                        <a:rPr kumimoji="1" lang="en-US" altLang="ja-JP" sz="2200" dirty="0"/>
                        <a:t>(</a:t>
                      </a:r>
                      <a:r>
                        <a:rPr kumimoji="1" lang="ja-JP" altLang="en-US" sz="2200" dirty="0"/>
                        <a:t>上下</a:t>
                      </a:r>
                      <a:r>
                        <a:rPr kumimoji="1" lang="en-US" altLang="ja-JP" sz="2200" dirty="0"/>
                        <a:t>32 mm)</a:t>
                      </a:r>
                      <a:r>
                        <a:rPr kumimoji="1" lang="ja-JP" altLang="en-US" sz="2200" dirty="0"/>
                        <a:t>　</a:t>
                      </a:r>
                      <a:r>
                        <a:rPr kumimoji="1" lang="en-US" altLang="ja-JP" sz="2200" dirty="0"/>
                        <a:t>34 </a:t>
                      </a:r>
                      <a:r>
                        <a:rPr kumimoji="1" lang="ja-JP" altLang="en-US" sz="2200" dirty="0"/>
                        <a:t>行</a:t>
                      </a:r>
                      <a:r>
                        <a:rPr kumimoji="1" lang="en-US" altLang="ja-JP" sz="2200" dirty="0"/>
                        <a:t>(</a:t>
                      </a:r>
                      <a:r>
                        <a:rPr kumimoji="1" lang="ja-JP" altLang="en-US" sz="2200" dirty="0"/>
                        <a:t>上下</a:t>
                      </a:r>
                      <a:r>
                        <a:rPr kumimoji="1" lang="en-US" altLang="ja-JP" sz="2200" dirty="0"/>
                        <a:t>28.5 mm)</a:t>
                      </a:r>
                      <a:endParaRPr kumimoji="1" lang="ja-JP" altLang="en-US" sz="2200" dirty="0"/>
                    </a:p>
                  </a:txBody>
                  <a:tcPr marT="72000" marB="72000"/>
                </a:tc>
                <a:extLst>
                  <a:ext uri="{0D108BD9-81ED-4DB2-BD59-A6C34878D82A}">
                    <a16:rowId xmlns:a16="http://schemas.microsoft.com/office/drawing/2014/main" val="3383166236"/>
                  </a:ext>
                </a:extLst>
              </a:tr>
            </a:tbl>
          </a:graphicData>
        </a:graphic>
      </p:graphicFrame>
      <p:graphicFrame>
        <p:nvGraphicFramePr>
          <p:cNvPr id="7" name="表 6">
            <a:extLst>
              <a:ext uri="{FF2B5EF4-FFF2-40B4-BE49-F238E27FC236}">
                <a16:creationId xmlns:a16="http://schemas.microsoft.com/office/drawing/2014/main" id="{ED9B1AF5-43FC-85A7-C4D5-49F6D94E2C6F}"/>
              </a:ext>
            </a:extLst>
          </p:cNvPr>
          <p:cNvGraphicFramePr>
            <a:graphicFrameLocks noGrp="1"/>
          </p:cNvGraphicFramePr>
          <p:nvPr>
            <p:extLst>
              <p:ext uri="{D42A27DB-BD31-4B8C-83A1-F6EECF244321}">
                <p14:modId xmlns:p14="http://schemas.microsoft.com/office/powerpoint/2010/main" val="2690432128"/>
              </p:ext>
            </p:extLst>
          </p:nvPr>
        </p:nvGraphicFramePr>
        <p:xfrm>
          <a:off x="695400" y="4344870"/>
          <a:ext cx="9995000" cy="2396400"/>
        </p:xfrm>
        <a:graphic>
          <a:graphicData uri="http://schemas.openxmlformats.org/drawingml/2006/table">
            <a:tbl>
              <a:tblPr firstRow="1" bandRow="1">
                <a:tableStyleId>{5C22544A-7EE6-4342-B048-85BDC9FD1C3A}</a:tableStyleId>
              </a:tblPr>
              <a:tblGrid>
                <a:gridCol w="2002112">
                  <a:extLst>
                    <a:ext uri="{9D8B030D-6E8A-4147-A177-3AD203B41FA5}">
                      <a16:colId xmlns:a16="http://schemas.microsoft.com/office/drawing/2014/main" val="2086518276"/>
                    </a:ext>
                  </a:extLst>
                </a:gridCol>
                <a:gridCol w="7992888">
                  <a:extLst>
                    <a:ext uri="{9D8B030D-6E8A-4147-A177-3AD203B41FA5}">
                      <a16:colId xmlns:a16="http://schemas.microsoft.com/office/drawing/2014/main" val="4017829839"/>
                    </a:ext>
                  </a:extLst>
                </a:gridCol>
              </a:tblGrid>
              <a:tr h="370840">
                <a:tc>
                  <a:txBody>
                    <a:bodyPr/>
                    <a:lstStyle/>
                    <a:p>
                      <a:pPr algn="ctr"/>
                      <a:r>
                        <a:rPr kumimoji="1" lang="ja-JP" altLang="en-US" sz="2200" dirty="0"/>
                        <a:t>行送り</a:t>
                      </a:r>
                    </a:p>
                  </a:txBody>
                  <a:tcPr marT="72000" marB="72000"/>
                </a:tc>
                <a:tc>
                  <a:txBody>
                    <a:bodyPr/>
                    <a:lstStyle/>
                    <a:p>
                      <a:pPr algn="ctr"/>
                      <a:r>
                        <a:rPr kumimoji="1" lang="ja-JP" altLang="en-US" sz="2200" dirty="0"/>
                        <a:t>余白と行数</a:t>
                      </a:r>
                    </a:p>
                  </a:txBody>
                  <a:tcPr marT="72000" marB="72000"/>
                </a:tc>
                <a:extLst>
                  <a:ext uri="{0D108BD9-81ED-4DB2-BD59-A6C34878D82A}">
                    <a16:rowId xmlns:a16="http://schemas.microsoft.com/office/drawing/2014/main" val="3370012555"/>
                  </a:ext>
                </a:extLst>
              </a:tr>
              <a:tr h="370840">
                <a:tc>
                  <a:txBody>
                    <a:bodyPr/>
                    <a:lstStyle/>
                    <a:p>
                      <a:r>
                        <a:rPr kumimoji="1" lang="en-US" altLang="ja-JP" sz="2200" dirty="0"/>
                        <a:t>14 pt (1.55</a:t>
                      </a:r>
                      <a:r>
                        <a:rPr kumimoji="1" lang="ja-JP" altLang="en-US" sz="2200" dirty="0"/>
                        <a:t>倍</a:t>
                      </a:r>
                      <a:r>
                        <a:rPr kumimoji="1" lang="en-US" altLang="ja-JP" sz="2200" dirty="0"/>
                        <a:t>)</a:t>
                      </a:r>
                      <a:endParaRPr kumimoji="1" lang="ja-JP" altLang="en-US" sz="2200" dirty="0"/>
                    </a:p>
                  </a:txBody>
                  <a:tcPr marT="72000" marB="72000"/>
                </a:tc>
                <a:tc>
                  <a:txBody>
                    <a:bodyPr/>
                    <a:lstStyle/>
                    <a:p>
                      <a:r>
                        <a:rPr kumimoji="1" lang="en-US" altLang="ja-JP" sz="2200" dirty="0"/>
                        <a:t>47 </a:t>
                      </a:r>
                      <a:r>
                        <a:rPr kumimoji="1" lang="ja-JP" altLang="en-US" sz="2200" dirty="0"/>
                        <a:t>行</a:t>
                      </a:r>
                      <a:r>
                        <a:rPr kumimoji="1" lang="en-US" altLang="ja-JP" sz="2200" dirty="0"/>
                        <a:t>(</a:t>
                      </a:r>
                      <a:r>
                        <a:rPr kumimoji="1" lang="ja-JP" altLang="en-US" sz="2200" dirty="0"/>
                        <a:t>上</a:t>
                      </a:r>
                      <a:r>
                        <a:rPr kumimoji="1" lang="en-US" altLang="ja-JP" sz="2200" dirty="0"/>
                        <a:t>32 mm, </a:t>
                      </a:r>
                      <a:r>
                        <a:rPr kumimoji="1" lang="ja-JP" altLang="en-US" sz="2200" dirty="0"/>
                        <a:t>下</a:t>
                      </a:r>
                      <a:r>
                        <a:rPr kumimoji="1" lang="en-US" altLang="ja-JP" sz="2200" dirty="0"/>
                        <a:t>32.5 mm)</a:t>
                      </a:r>
                      <a:r>
                        <a:rPr kumimoji="1" lang="ja-JP" altLang="en-US" sz="2200" dirty="0"/>
                        <a:t>　</a:t>
                      </a:r>
                      <a:r>
                        <a:rPr kumimoji="1" lang="en-US" altLang="ja-JP" sz="2200" dirty="0"/>
                        <a:t>48</a:t>
                      </a:r>
                      <a:r>
                        <a:rPr kumimoji="1" lang="ja-JP" altLang="en-US" sz="2200" dirty="0"/>
                        <a:t>行</a:t>
                      </a:r>
                      <a:r>
                        <a:rPr kumimoji="1" lang="en-US" altLang="ja-JP" sz="2200" dirty="0"/>
                        <a:t>(</a:t>
                      </a:r>
                      <a:r>
                        <a:rPr kumimoji="1" lang="ja-JP" altLang="en-US" sz="2200" dirty="0"/>
                        <a:t>上</a:t>
                      </a:r>
                      <a:r>
                        <a:rPr kumimoji="1" lang="en-US" altLang="ja-JP" sz="2200" dirty="0"/>
                        <a:t>29.5 mm, </a:t>
                      </a:r>
                      <a:r>
                        <a:rPr kumimoji="1" lang="ja-JP" altLang="en-US" sz="2200" dirty="0"/>
                        <a:t>下</a:t>
                      </a:r>
                      <a:r>
                        <a:rPr kumimoji="1" lang="en-US" altLang="ja-JP" sz="2200" dirty="0"/>
                        <a:t>30 mm)</a:t>
                      </a:r>
                      <a:endParaRPr kumimoji="1" lang="ja-JP" altLang="en-US" sz="2200" dirty="0"/>
                    </a:p>
                  </a:txBody>
                  <a:tcPr marT="72000" marB="72000"/>
                </a:tc>
                <a:extLst>
                  <a:ext uri="{0D108BD9-81ED-4DB2-BD59-A6C34878D82A}">
                    <a16:rowId xmlns:a16="http://schemas.microsoft.com/office/drawing/2014/main" val="262998495"/>
                  </a:ext>
                </a:extLst>
              </a:tr>
              <a:tr h="370840">
                <a:tc>
                  <a:txBody>
                    <a:bodyPr/>
                    <a:lstStyle/>
                    <a:p>
                      <a:r>
                        <a:rPr kumimoji="1" lang="en-US" altLang="ja-JP" sz="2200" dirty="0"/>
                        <a:t>15 pt (1.67</a:t>
                      </a:r>
                      <a:r>
                        <a:rPr kumimoji="1" lang="ja-JP" altLang="en-US" sz="2200" dirty="0"/>
                        <a:t>倍</a:t>
                      </a:r>
                      <a:r>
                        <a:rPr kumimoji="1" lang="en-US" altLang="ja-JP" sz="2200" dirty="0"/>
                        <a:t>)</a:t>
                      </a:r>
                      <a:endParaRPr kumimoji="1" lang="ja-JP" altLang="en-US" sz="2200" dirty="0"/>
                    </a:p>
                  </a:txBody>
                  <a:tcPr marT="72000" marB="72000"/>
                </a:tc>
                <a:tc>
                  <a:txBody>
                    <a:bodyPr/>
                    <a:lstStyle/>
                    <a:p>
                      <a:r>
                        <a:rPr kumimoji="1" lang="en-US" altLang="ja-JP" sz="2200" dirty="0"/>
                        <a:t>44 </a:t>
                      </a:r>
                      <a:r>
                        <a:rPr kumimoji="1" lang="ja-JP" altLang="en-US" sz="2200" dirty="0"/>
                        <a:t>行</a:t>
                      </a:r>
                      <a:r>
                        <a:rPr kumimoji="1" lang="en-US" altLang="ja-JP" sz="2200" dirty="0"/>
                        <a:t>(</a:t>
                      </a:r>
                      <a:r>
                        <a:rPr kumimoji="1" lang="ja-JP" altLang="en-US" sz="2200" dirty="0"/>
                        <a:t>上下</a:t>
                      </a:r>
                      <a:r>
                        <a:rPr kumimoji="1" lang="en-US" altLang="ja-JP" sz="2200" dirty="0"/>
                        <a:t>31.5 mm)</a:t>
                      </a:r>
                      <a:r>
                        <a:rPr kumimoji="1" lang="ja-JP" altLang="en-US" sz="2200" dirty="0"/>
                        <a:t>　</a:t>
                      </a:r>
                      <a:r>
                        <a:rPr kumimoji="1" lang="en-US" altLang="ja-JP" sz="2200" dirty="0"/>
                        <a:t>45 </a:t>
                      </a:r>
                      <a:r>
                        <a:rPr kumimoji="1" lang="ja-JP" altLang="en-US" sz="2200" dirty="0"/>
                        <a:t>行</a:t>
                      </a:r>
                      <a:r>
                        <a:rPr kumimoji="1" lang="en-US" altLang="ja-JP" sz="2200" dirty="0"/>
                        <a:t>(</a:t>
                      </a:r>
                      <a:r>
                        <a:rPr kumimoji="1" lang="ja-JP" altLang="en-US" sz="2200" dirty="0"/>
                        <a:t>上下</a:t>
                      </a:r>
                      <a:r>
                        <a:rPr kumimoji="1" lang="en-US" altLang="ja-JP" sz="2200" dirty="0"/>
                        <a:t>29 mm)</a:t>
                      </a:r>
                      <a:endParaRPr kumimoji="1" lang="ja-JP" altLang="en-US" sz="2200" dirty="0"/>
                    </a:p>
                  </a:txBody>
                  <a:tcPr marT="72000" marB="72000"/>
                </a:tc>
                <a:extLst>
                  <a:ext uri="{0D108BD9-81ED-4DB2-BD59-A6C34878D82A}">
                    <a16:rowId xmlns:a16="http://schemas.microsoft.com/office/drawing/2014/main" val="1371499835"/>
                  </a:ext>
                </a:extLst>
              </a:tr>
              <a:tr h="370840">
                <a:tc>
                  <a:txBody>
                    <a:bodyPr/>
                    <a:lstStyle/>
                    <a:p>
                      <a:r>
                        <a:rPr kumimoji="1" lang="en-US" altLang="ja-JP" sz="2200" dirty="0"/>
                        <a:t>16 pt (1.78</a:t>
                      </a:r>
                      <a:r>
                        <a:rPr kumimoji="1" lang="ja-JP" altLang="en-US" sz="2200" dirty="0"/>
                        <a:t>倍</a:t>
                      </a:r>
                      <a:r>
                        <a:rPr kumimoji="1" lang="en-US" altLang="ja-JP" sz="2200" dirty="0"/>
                        <a:t>)</a:t>
                      </a:r>
                      <a:endParaRPr kumimoji="1" lang="ja-JP" altLang="en-US" sz="2200" dirty="0"/>
                    </a:p>
                  </a:txBody>
                  <a:tcPr marT="72000" marB="72000"/>
                </a:tc>
                <a:tc>
                  <a:txBody>
                    <a:bodyPr/>
                    <a:lstStyle/>
                    <a:p>
                      <a:r>
                        <a:rPr kumimoji="1" lang="en-US" altLang="ja-JP" sz="2200" dirty="0"/>
                        <a:t>41 </a:t>
                      </a:r>
                      <a:r>
                        <a:rPr kumimoji="1" lang="ja-JP" altLang="en-US" sz="2200" dirty="0"/>
                        <a:t>行</a:t>
                      </a:r>
                      <a:r>
                        <a:rPr kumimoji="1" lang="en-US" altLang="ja-JP" sz="2200" dirty="0"/>
                        <a:t>(</a:t>
                      </a:r>
                      <a:r>
                        <a:rPr kumimoji="1" lang="ja-JP" altLang="en-US" sz="2200" dirty="0"/>
                        <a:t>上下</a:t>
                      </a:r>
                      <a:r>
                        <a:rPr kumimoji="1" lang="en-US" altLang="ja-JP" sz="2200" dirty="0"/>
                        <a:t>32.5 mm)</a:t>
                      </a:r>
                      <a:r>
                        <a:rPr kumimoji="1" lang="ja-JP" altLang="en-US" sz="2200" dirty="0"/>
                        <a:t>　</a:t>
                      </a:r>
                      <a:r>
                        <a:rPr kumimoji="1" lang="en-US" altLang="ja-JP" sz="2200" dirty="0"/>
                        <a:t>42 </a:t>
                      </a:r>
                      <a:r>
                        <a:rPr kumimoji="1" lang="ja-JP" altLang="en-US" sz="2200" dirty="0"/>
                        <a:t>行</a:t>
                      </a:r>
                      <a:r>
                        <a:rPr kumimoji="1" lang="en-US" altLang="ja-JP" sz="2200" dirty="0"/>
                        <a:t>(</a:t>
                      </a:r>
                      <a:r>
                        <a:rPr kumimoji="1" lang="ja-JP" altLang="en-US" sz="2200" dirty="0"/>
                        <a:t>上下</a:t>
                      </a:r>
                      <a:r>
                        <a:rPr kumimoji="1" lang="en-US" altLang="ja-JP" sz="2200" dirty="0"/>
                        <a:t>29.5 mm)</a:t>
                      </a:r>
                      <a:endParaRPr kumimoji="1" lang="ja-JP" altLang="en-US" sz="2200" dirty="0"/>
                    </a:p>
                  </a:txBody>
                  <a:tcPr marT="72000" marB="72000"/>
                </a:tc>
                <a:extLst>
                  <a:ext uri="{0D108BD9-81ED-4DB2-BD59-A6C34878D82A}">
                    <a16:rowId xmlns:a16="http://schemas.microsoft.com/office/drawing/2014/main" val="4085680424"/>
                  </a:ext>
                </a:extLst>
              </a:tr>
              <a:tr h="370840">
                <a:tc>
                  <a:txBody>
                    <a:bodyPr/>
                    <a:lstStyle/>
                    <a:p>
                      <a:r>
                        <a:rPr kumimoji="1" lang="en-US" altLang="ja-JP" sz="2200" dirty="0"/>
                        <a:t>20 pt (1.90</a:t>
                      </a:r>
                      <a:r>
                        <a:rPr kumimoji="1" lang="ja-JP" altLang="en-US" sz="2200" dirty="0"/>
                        <a:t>倍</a:t>
                      </a:r>
                      <a:r>
                        <a:rPr kumimoji="1" lang="en-US" altLang="ja-JP" sz="2200" dirty="0"/>
                        <a:t>)</a:t>
                      </a:r>
                      <a:endParaRPr kumimoji="1" lang="ja-JP" altLang="en-US" sz="2200" dirty="0"/>
                    </a:p>
                  </a:txBody>
                  <a:tcPr marT="72000" marB="72000"/>
                </a:tc>
                <a:tc>
                  <a:txBody>
                    <a:bodyPr/>
                    <a:lstStyle/>
                    <a:p>
                      <a:r>
                        <a:rPr kumimoji="1" lang="en-US" altLang="ja-JP" sz="2200" dirty="0"/>
                        <a:t>39 </a:t>
                      </a:r>
                      <a:r>
                        <a:rPr kumimoji="1" lang="ja-JP" altLang="en-US" sz="2200" dirty="0"/>
                        <a:t>行</a:t>
                      </a:r>
                      <a:r>
                        <a:rPr kumimoji="1" lang="en-US" altLang="ja-JP" sz="2200" dirty="0"/>
                        <a:t>(</a:t>
                      </a:r>
                      <a:r>
                        <a:rPr kumimoji="1" lang="ja-JP" altLang="en-US" sz="2200" dirty="0"/>
                        <a:t>上下</a:t>
                      </a:r>
                      <a:r>
                        <a:rPr kumimoji="1" lang="en-US" altLang="ja-JP" sz="2200" dirty="0"/>
                        <a:t>31.5 mm)</a:t>
                      </a:r>
                      <a:r>
                        <a:rPr kumimoji="1" lang="ja-JP" altLang="en-US" sz="2200" dirty="0"/>
                        <a:t>　</a:t>
                      </a:r>
                      <a:r>
                        <a:rPr kumimoji="1" lang="en-US" altLang="ja-JP" sz="2200" dirty="0"/>
                        <a:t>40 </a:t>
                      </a:r>
                      <a:r>
                        <a:rPr kumimoji="1" lang="ja-JP" altLang="en-US" sz="2200" dirty="0"/>
                        <a:t>行</a:t>
                      </a:r>
                      <a:r>
                        <a:rPr kumimoji="1" lang="en-US" altLang="ja-JP" sz="2200" dirty="0"/>
                        <a:t>(</a:t>
                      </a:r>
                      <a:r>
                        <a:rPr kumimoji="1" lang="ja-JP" altLang="en-US" sz="2200" dirty="0"/>
                        <a:t>上下</a:t>
                      </a:r>
                      <a:r>
                        <a:rPr kumimoji="1" lang="en-US" altLang="ja-JP" sz="2200" dirty="0"/>
                        <a:t>28 mm)</a:t>
                      </a:r>
                      <a:endParaRPr kumimoji="1" lang="ja-JP" altLang="en-US" sz="2200" dirty="0"/>
                    </a:p>
                  </a:txBody>
                  <a:tcPr marT="72000" marB="72000"/>
                </a:tc>
                <a:extLst>
                  <a:ext uri="{0D108BD9-81ED-4DB2-BD59-A6C34878D82A}">
                    <a16:rowId xmlns:a16="http://schemas.microsoft.com/office/drawing/2014/main" val="3383166236"/>
                  </a:ext>
                </a:extLst>
              </a:tr>
            </a:tbl>
          </a:graphicData>
        </a:graphic>
      </p:graphicFrame>
    </p:spTree>
    <p:extLst>
      <p:ext uri="{BB962C8B-B14F-4D97-AF65-F5344CB8AC3E}">
        <p14:creationId xmlns:p14="http://schemas.microsoft.com/office/powerpoint/2010/main" val="305958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C864E6-393A-2F42-F415-DCC6198A25F5}"/>
              </a:ext>
            </a:extLst>
          </p:cNvPr>
          <p:cNvSpPr>
            <a:spLocks noGrp="1"/>
          </p:cNvSpPr>
          <p:nvPr>
            <p:ph type="title"/>
          </p:nvPr>
        </p:nvSpPr>
        <p:spPr>
          <a:xfrm>
            <a:off x="1429592" y="462061"/>
            <a:ext cx="9330117" cy="873125"/>
          </a:xfrm>
          <a:prstGeom prst="rect">
            <a:avLst/>
          </a:prstGeom>
        </p:spPr>
        <p:txBody>
          <a:bodyPr/>
          <a:lstStyle/>
          <a:p>
            <a:r>
              <a:rPr kumimoji="1" lang="ja-JP" altLang="en-US" dirty="0"/>
              <a:t>読みやすい日本語を組むには</a:t>
            </a:r>
          </a:p>
        </p:txBody>
      </p:sp>
      <p:sp>
        <p:nvSpPr>
          <p:cNvPr id="4" name="テキスト ボックス 3">
            <a:extLst>
              <a:ext uri="{FF2B5EF4-FFF2-40B4-BE49-F238E27FC236}">
                <a16:creationId xmlns:a16="http://schemas.microsoft.com/office/drawing/2014/main" id="{5CB950C5-41DB-4E6A-30AD-CEF458C3FBF1}"/>
              </a:ext>
            </a:extLst>
          </p:cNvPr>
          <p:cNvSpPr txBox="1"/>
          <p:nvPr/>
        </p:nvSpPr>
        <p:spPr>
          <a:xfrm>
            <a:off x="1429592" y="1579950"/>
            <a:ext cx="5354831" cy="2647776"/>
          </a:xfrm>
          <a:prstGeom prst="rect">
            <a:avLst/>
          </a:prstGeom>
          <a:noFill/>
        </p:spPr>
        <p:txBody>
          <a:bodyPr wrap="square" rtlCol="0">
            <a:spAutoFit/>
          </a:bodyPr>
          <a:lstStyle/>
          <a:p>
            <a:pPr marL="457200" indent="-457200" algn="l">
              <a:lnSpc>
                <a:spcPct val="120000"/>
              </a:lnSpc>
              <a:buSzPct val="90000"/>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フォントの選択</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457200" indent="-457200" algn="l">
              <a:lnSpc>
                <a:spcPct val="120000"/>
              </a:lnSpc>
              <a:buSzPct val="90000"/>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文字の並べ方</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457200" indent="-457200" algn="l">
              <a:lnSpc>
                <a:spcPct val="120000"/>
              </a:lnSpc>
              <a:buSzPct val="90000"/>
              <a:buFont typeface="Wingdings" panose="05000000000000000000" pitchFamily="2" charset="2"/>
              <a:buChar char="l"/>
            </a:pP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行文字数</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457200" indent="-457200" algn="l">
              <a:lnSpc>
                <a:spcPct val="120000"/>
              </a:lnSpc>
              <a:buSzPct val="90000"/>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行間</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457200" indent="-457200" algn="l">
              <a:lnSpc>
                <a:spcPct val="120000"/>
              </a:lnSpc>
              <a:buSzPct val="90000"/>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マージン</a:t>
            </a:r>
          </a:p>
        </p:txBody>
      </p:sp>
      <p:sp>
        <p:nvSpPr>
          <p:cNvPr id="5" name="テキスト ボックス 4">
            <a:extLst>
              <a:ext uri="{FF2B5EF4-FFF2-40B4-BE49-F238E27FC236}">
                <a16:creationId xmlns:a16="http://schemas.microsoft.com/office/drawing/2014/main" id="{F9B95A6B-FB7F-862F-ABF3-CCCBA263F959}"/>
              </a:ext>
            </a:extLst>
          </p:cNvPr>
          <p:cNvSpPr txBox="1"/>
          <p:nvPr/>
        </p:nvSpPr>
        <p:spPr>
          <a:xfrm>
            <a:off x="1422411" y="4472490"/>
            <a:ext cx="9330117" cy="2130711"/>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組版のルールを知る必要がある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組版のルールを無視した読みづらい日本語の文書が多い</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Word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のデフォルトの設定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(30</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年前から不変</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は良くない</a:t>
            </a:r>
          </a:p>
        </p:txBody>
      </p:sp>
    </p:spTree>
    <p:extLst>
      <p:ext uri="{BB962C8B-B14F-4D97-AF65-F5344CB8AC3E}">
        <p14:creationId xmlns:p14="http://schemas.microsoft.com/office/powerpoint/2010/main" val="258875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3A55C0-738E-B170-DB12-BCCAA2537AA9}"/>
              </a:ext>
            </a:extLst>
          </p:cNvPr>
          <p:cNvSpPr>
            <a:spLocks noGrp="1"/>
          </p:cNvSpPr>
          <p:nvPr>
            <p:ph type="title"/>
          </p:nvPr>
        </p:nvSpPr>
        <p:spPr/>
        <p:txBody>
          <a:bodyPr/>
          <a:lstStyle/>
          <a:p>
            <a:r>
              <a:rPr kumimoji="1" lang="ja-JP" altLang="en-US" dirty="0"/>
              <a:t>括弧のルール</a:t>
            </a:r>
          </a:p>
        </p:txBody>
      </p:sp>
      <p:sp>
        <p:nvSpPr>
          <p:cNvPr id="3" name="テキスト ボックス 2">
            <a:extLst>
              <a:ext uri="{FF2B5EF4-FFF2-40B4-BE49-F238E27FC236}">
                <a16:creationId xmlns:a16="http://schemas.microsoft.com/office/drawing/2014/main" id="{C7C5E028-398E-B733-01A2-8DFB1523521F}"/>
              </a:ext>
            </a:extLst>
          </p:cNvPr>
          <p:cNvSpPr txBox="1"/>
          <p:nvPr/>
        </p:nvSpPr>
        <p:spPr>
          <a:xfrm>
            <a:off x="1432543" y="1772815"/>
            <a:ext cx="5287025" cy="1096582"/>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カッコの外側は半角スペース</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ただし</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 ).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の場合はスペース不要</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4" name="テキスト ボックス 3">
            <a:extLst>
              <a:ext uri="{FF2B5EF4-FFF2-40B4-BE49-F238E27FC236}">
                <a16:creationId xmlns:a16="http://schemas.microsoft.com/office/drawing/2014/main" id="{A4E47869-D28A-F6CF-24C0-B510469DFA55}"/>
              </a:ext>
            </a:extLst>
          </p:cNvPr>
          <p:cNvSpPr txBox="1"/>
          <p:nvPr/>
        </p:nvSpPr>
        <p:spPr>
          <a:xfrm>
            <a:off x="1429592" y="3254165"/>
            <a:ext cx="9411551" cy="557525"/>
          </a:xfrm>
          <a:prstGeom prst="rect">
            <a:avLst/>
          </a:prstGeom>
          <a:noFill/>
        </p:spPr>
        <p:txBody>
          <a:bodyPr wrap="none" rtlCol="0">
            <a:spAutoFit/>
          </a:bodyPr>
          <a:lstStyle/>
          <a:p>
            <a:pPr algn="l">
              <a:lnSpc>
                <a:spcPct val="120000"/>
              </a:lnSpc>
            </a:pPr>
            <a:r>
              <a:rPr kumimoji="1" lang="en-US" altLang="ja-JP" sz="2800" dirty="0">
                <a:latin typeface="Century Schoolbook" panose="02040604050505020304" pitchFamily="18" charset="0"/>
                <a:ea typeface="游ゴシック Medium" panose="020B0500000000000000" pitchFamily="50" charset="-128"/>
                <a:cs typeface="Adobe Devanagari" panose="02040503050201020203" pitchFamily="18" charset="0"/>
              </a:rPr>
              <a:t>I</a:t>
            </a:r>
            <a:r>
              <a:rPr kumimoji="1" lang="en-US" altLang="ja-JP" sz="2800" dirty="0">
                <a:highlight>
                  <a:srgbClr val="D0D01E"/>
                </a:highlight>
                <a:latin typeface="Century Schoolbook" panose="02040604050505020304" pitchFamily="18" charset="0"/>
                <a:ea typeface="游ゴシック Medium" panose="020B0500000000000000" pitchFamily="50" charset="-128"/>
                <a:cs typeface="Adobe Devanagari" panose="02040503050201020203" pitchFamily="18" charset="0"/>
              </a:rPr>
              <a:t> </a:t>
            </a:r>
            <a:r>
              <a:rPr kumimoji="1" lang="en-US" altLang="ja-JP" sz="2800" dirty="0">
                <a:latin typeface="Century Schoolbook" panose="02040604050505020304" pitchFamily="18" charset="0"/>
                <a:ea typeface="游ゴシック Medium" panose="020B0500000000000000" pitchFamily="50" charset="-128"/>
                <a:cs typeface="Adobe Devanagari" panose="02040503050201020203" pitchFamily="18" charset="0"/>
              </a:rPr>
              <a:t>(</a:t>
            </a:r>
            <a:r>
              <a:rPr kumimoji="1" lang="en-US" altLang="ja-JP" sz="2800" dirty="0" err="1">
                <a:latin typeface="Century Schoolbook" panose="02040604050505020304" pitchFamily="18" charset="0"/>
                <a:ea typeface="游ゴシック Medium" panose="020B0500000000000000" pitchFamily="50" charset="-128"/>
                <a:cs typeface="Adobe Devanagari" panose="02040503050201020203" pitchFamily="18" charset="0"/>
              </a:rPr>
              <a:t>Tetsuro</a:t>
            </a:r>
            <a:r>
              <a:rPr kumimoji="1" lang="en-US" altLang="ja-JP" sz="2800" dirty="0">
                <a:latin typeface="Century Schoolbook" panose="02040604050505020304" pitchFamily="18" charset="0"/>
                <a:ea typeface="游ゴシック Medium" panose="020B0500000000000000" pitchFamily="50" charset="-128"/>
                <a:cs typeface="Adobe Devanagari" panose="02040503050201020203" pitchFamily="18" charset="0"/>
              </a:rPr>
              <a:t> Yabu)</a:t>
            </a:r>
            <a:r>
              <a:rPr kumimoji="1" lang="en-US" altLang="ja-JP" sz="2800" dirty="0">
                <a:highlight>
                  <a:srgbClr val="D0D01E"/>
                </a:highlight>
                <a:latin typeface="Century Schoolbook" panose="02040604050505020304" pitchFamily="18" charset="0"/>
                <a:ea typeface="游ゴシック Medium" panose="020B0500000000000000" pitchFamily="50" charset="-128"/>
                <a:cs typeface="Adobe Devanagari" panose="02040503050201020203" pitchFamily="18" charset="0"/>
              </a:rPr>
              <a:t> </a:t>
            </a:r>
            <a:r>
              <a:rPr kumimoji="1" lang="en-US" altLang="ja-JP" sz="2800" dirty="0">
                <a:latin typeface="Century Schoolbook" panose="02040604050505020304" pitchFamily="18" charset="0"/>
                <a:ea typeface="游ゴシック Medium" panose="020B0500000000000000" pitchFamily="50" charset="-128"/>
                <a:cs typeface="Adobe Devanagari" panose="02040503050201020203" pitchFamily="18" charset="0"/>
              </a:rPr>
              <a:t>work at Nara University of Education.</a:t>
            </a:r>
            <a:endParaRPr kumimoji="1" lang="ja-JP" altLang="en-US" sz="2800" dirty="0">
              <a:latin typeface="Century Schoolbook" panose="02040604050505020304" pitchFamily="18" charset="0"/>
              <a:ea typeface="游ゴシック Medium" panose="020B0500000000000000" pitchFamily="50" charset="-128"/>
              <a:cs typeface="Adobe Devanagari" panose="02040503050201020203" pitchFamily="18" charset="0"/>
            </a:endParaRPr>
          </a:p>
        </p:txBody>
      </p:sp>
      <p:sp>
        <p:nvSpPr>
          <p:cNvPr id="5" name="テキスト ボックス 4">
            <a:extLst>
              <a:ext uri="{FF2B5EF4-FFF2-40B4-BE49-F238E27FC236}">
                <a16:creationId xmlns:a16="http://schemas.microsoft.com/office/drawing/2014/main" id="{62EB8D15-EB72-849A-9656-3D79F76DBC8C}"/>
              </a:ext>
            </a:extLst>
          </p:cNvPr>
          <p:cNvSpPr txBox="1"/>
          <p:nvPr/>
        </p:nvSpPr>
        <p:spPr>
          <a:xfrm>
            <a:off x="1435744" y="4674785"/>
            <a:ext cx="9610323" cy="557525"/>
          </a:xfrm>
          <a:prstGeom prst="rect">
            <a:avLst/>
          </a:prstGeom>
          <a:noFill/>
        </p:spPr>
        <p:txBody>
          <a:bodyPr wrap="none" rtlCol="0">
            <a:spAutoFit/>
          </a:bodyPr>
          <a:lstStyle/>
          <a:p>
            <a:pPr algn="l">
              <a:lnSpc>
                <a:spcPct val="120000"/>
              </a:lnSpc>
            </a:pPr>
            <a:r>
              <a:rPr kumimoji="1" lang="en-US" altLang="ja-JP" sz="2800" dirty="0">
                <a:latin typeface="Century Schoolbook" panose="02040604050505020304" pitchFamily="18" charset="0"/>
                <a:ea typeface="游ゴシック Medium" panose="020B0500000000000000" pitchFamily="50" charset="-128"/>
                <a:cs typeface="Adobe Devanagari" panose="02040503050201020203" pitchFamily="18" charset="0"/>
              </a:rPr>
              <a:t>I</a:t>
            </a:r>
            <a:r>
              <a:rPr kumimoji="1" lang="en-US" altLang="ja-JP" sz="2800" dirty="0">
                <a:highlight>
                  <a:srgbClr val="D0D01E"/>
                </a:highlight>
                <a:latin typeface="Century Schoolbook" panose="02040604050505020304" pitchFamily="18" charset="0"/>
                <a:ea typeface="游ゴシック Medium" panose="020B0500000000000000" pitchFamily="50" charset="-128"/>
                <a:cs typeface="Adobe Devanagari" panose="02040503050201020203" pitchFamily="18" charset="0"/>
              </a:rPr>
              <a:t> </a:t>
            </a:r>
            <a:r>
              <a:rPr kumimoji="1" lang="en-US" altLang="ja-JP" sz="2800" dirty="0">
                <a:latin typeface="Century Schoolbook" panose="02040604050505020304" pitchFamily="18" charset="0"/>
                <a:ea typeface="游ゴシック Medium" panose="020B0500000000000000" pitchFamily="50" charset="-128"/>
                <a:cs typeface="Adobe Devanagari" panose="02040503050201020203" pitchFamily="18" charset="0"/>
              </a:rPr>
              <a:t>(</a:t>
            </a:r>
            <a:r>
              <a:rPr kumimoji="1" lang="en-US" altLang="ja-JP" sz="2800" dirty="0">
                <a:highlight>
                  <a:srgbClr val="D0D01E"/>
                </a:highlight>
                <a:latin typeface="Century Schoolbook" panose="02040604050505020304" pitchFamily="18" charset="0"/>
                <a:ea typeface="游ゴシック Medium" panose="020B0500000000000000" pitchFamily="50" charset="-128"/>
                <a:cs typeface="Adobe Devanagari" panose="02040503050201020203" pitchFamily="18" charset="0"/>
              </a:rPr>
              <a:t> </a:t>
            </a:r>
            <a:r>
              <a:rPr kumimoji="1" lang="en-US" altLang="ja-JP" sz="2800" dirty="0" err="1">
                <a:latin typeface="Century Schoolbook" panose="02040604050505020304" pitchFamily="18" charset="0"/>
                <a:ea typeface="游ゴシック Medium" panose="020B0500000000000000" pitchFamily="50" charset="-128"/>
                <a:cs typeface="Adobe Devanagari" panose="02040503050201020203" pitchFamily="18" charset="0"/>
              </a:rPr>
              <a:t>Tetsuro</a:t>
            </a:r>
            <a:r>
              <a:rPr kumimoji="1" lang="en-US" altLang="ja-JP" sz="2800" dirty="0">
                <a:latin typeface="Century Schoolbook" panose="02040604050505020304" pitchFamily="18" charset="0"/>
                <a:ea typeface="游ゴシック Medium" panose="020B0500000000000000" pitchFamily="50" charset="-128"/>
                <a:cs typeface="Adobe Devanagari" panose="02040503050201020203" pitchFamily="18" charset="0"/>
              </a:rPr>
              <a:t> Yabu</a:t>
            </a:r>
            <a:r>
              <a:rPr kumimoji="1" lang="en-US" altLang="ja-JP" sz="2800" dirty="0">
                <a:highlight>
                  <a:srgbClr val="D0D01E"/>
                </a:highlight>
                <a:latin typeface="Century Schoolbook" panose="02040604050505020304" pitchFamily="18" charset="0"/>
                <a:ea typeface="游ゴシック Medium" panose="020B0500000000000000" pitchFamily="50" charset="-128"/>
                <a:cs typeface="Adobe Devanagari" panose="02040503050201020203" pitchFamily="18" charset="0"/>
              </a:rPr>
              <a:t> </a:t>
            </a:r>
            <a:r>
              <a:rPr kumimoji="1" lang="en-US" altLang="ja-JP" sz="2800" dirty="0">
                <a:latin typeface="Century Schoolbook" panose="02040604050505020304" pitchFamily="18" charset="0"/>
                <a:ea typeface="游ゴシック Medium" panose="020B0500000000000000" pitchFamily="50" charset="-128"/>
                <a:cs typeface="Adobe Devanagari" panose="02040503050201020203" pitchFamily="18" charset="0"/>
              </a:rPr>
              <a:t>)</a:t>
            </a:r>
            <a:r>
              <a:rPr kumimoji="1" lang="en-US" altLang="ja-JP" sz="2800" dirty="0">
                <a:highlight>
                  <a:srgbClr val="D0D01E"/>
                </a:highlight>
                <a:latin typeface="Century Schoolbook" panose="02040604050505020304" pitchFamily="18" charset="0"/>
                <a:ea typeface="游ゴシック Medium" panose="020B0500000000000000" pitchFamily="50" charset="-128"/>
                <a:cs typeface="Adobe Devanagari" panose="02040503050201020203" pitchFamily="18" charset="0"/>
              </a:rPr>
              <a:t> </a:t>
            </a:r>
            <a:r>
              <a:rPr kumimoji="1" lang="en-US" altLang="ja-JP" sz="2800" dirty="0">
                <a:latin typeface="Century Schoolbook" panose="02040604050505020304" pitchFamily="18" charset="0"/>
                <a:ea typeface="游ゴシック Medium" panose="020B0500000000000000" pitchFamily="50" charset="-128"/>
                <a:cs typeface="Adobe Devanagari" panose="02040503050201020203" pitchFamily="18" charset="0"/>
              </a:rPr>
              <a:t>work at Nara University of Education.</a:t>
            </a:r>
            <a:endParaRPr kumimoji="1" lang="ja-JP" altLang="en-US" sz="2800" dirty="0">
              <a:latin typeface="Century Schoolbook" panose="02040604050505020304" pitchFamily="18" charset="0"/>
              <a:ea typeface="游ゴシック Medium" panose="020B0500000000000000" pitchFamily="50" charset="-128"/>
              <a:cs typeface="Adobe Devanagari" panose="02040503050201020203" pitchFamily="18" charset="0"/>
            </a:endParaRPr>
          </a:p>
        </p:txBody>
      </p:sp>
      <p:sp>
        <p:nvSpPr>
          <p:cNvPr id="6" name="テキスト ボックス 5">
            <a:extLst>
              <a:ext uri="{FF2B5EF4-FFF2-40B4-BE49-F238E27FC236}">
                <a16:creationId xmlns:a16="http://schemas.microsoft.com/office/drawing/2014/main" id="{E0BB7DDD-66AF-4D83-4E6E-6FABB199BFFB}"/>
              </a:ext>
            </a:extLst>
          </p:cNvPr>
          <p:cNvSpPr txBox="1"/>
          <p:nvPr/>
        </p:nvSpPr>
        <p:spPr>
          <a:xfrm>
            <a:off x="1429592" y="5349138"/>
            <a:ext cx="7007046"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これは誤り　カッコの内側にスペース不要</a:t>
            </a:r>
          </a:p>
        </p:txBody>
      </p:sp>
    </p:spTree>
    <p:extLst>
      <p:ext uri="{BB962C8B-B14F-4D97-AF65-F5344CB8AC3E}">
        <p14:creationId xmlns:p14="http://schemas.microsoft.com/office/powerpoint/2010/main" val="3227725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7F5047EF-2AA0-0BA4-AE57-5C172E02F94D}"/>
              </a:ext>
            </a:extLst>
          </p:cNvPr>
          <p:cNvPicPr>
            <a:picLocks noChangeAspect="1"/>
          </p:cNvPicPr>
          <p:nvPr/>
        </p:nvPicPr>
        <p:blipFill>
          <a:blip r:embed="rId2"/>
          <a:stretch>
            <a:fillRect/>
          </a:stretch>
        </p:blipFill>
        <p:spPr>
          <a:xfrm>
            <a:off x="1416050" y="1868671"/>
            <a:ext cx="10062472" cy="1833815"/>
          </a:xfrm>
          <a:prstGeom prst="rect">
            <a:avLst/>
          </a:prstGeom>
        </p:spPr>
      </p:pic>
      <p:sp>
        <p:nvSpPr>
          <p:cNvPr id="2" name="タイトル 1">
            <a:extLst>
              <a:ext uri="{FF2B5EF4-FFF2-40B4-BE49-F238E27FC236}">
                <a16:creationId xmlns:a16="http://schemas.microsoft.com/office/drawing/2014/main" id="{1FE69F12-298E-2C08-D707-72C0958E5CD1}"/>
              </a:ext>
            </a:extLst>
          </p:cNvPr>
          <p:cNvSpPr>
            <a:spLocks noGrp="1"/>
          </p:cNvSpPr>
          <p:nvPr>
            <p:ph type="title"/>
          </p:nvPr>
        </p:nvSpPr>
        <p:spPr/>
        <p:txBody>
          <a:bodyPr/>
          <a:lstStyle/>
          <a:p>
            <a:r>
              <a:rPr kumimoji="1" lang="ja-JP" altLang="en-US" dirty="0"/>
              <a:t>全角括弧</a:t>
            </a:r>
          </a:p>
        </p:txBody>
      </p:sp>
      <p:sp>
        <p:nvSpPr>
          <p:cNvPr id="4" name="テキスト ボックス 3">
            <a:extLst>
              <a:ext uri="{FF2B5EF4-FFF2-40B4-BE49-F238E27FC236}">
                <a16:creationId xmlns:a16="http://schemas.microsoft.com/office/drawing/2014/main" id="{0377DE56-948A-B034-22EB-50EB14E51CEC}"/>
              </a:ext>
            </a:extLst>
          </p:cNvPr>
          <p:cNvSpPr txBox="1"/>
          <p:nvPr/>
        </p:nvSpPr>
        <p:spPr>
          <a:xfrm>
            <a:off x="1429592" y="4133281"/>
            <a:ext cx="8779968" cy="1096582"/>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開き括弧の左半分、閉じ括弧の右半分は空白</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行頭に（が来ると、その行だけ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0.5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字下がって見える</a:t>
            </a:r>
          </a:p>
        </p:txBody>
      </p:sp>
      <p:sp>
        <p:nvSpPr>
          <p:cNvPr id="5" name="正方形/長方形 4">
            <a:extLst>
              <a:ext uri="{FF2B5EF4-FFF2-40B4-BE49-F238E27FC236}">
                <a16:creationId xmlns:a16="http://schemas.microsoft.com/office/drawing/2014/main" id="{18716E07-4C4F-9678-BA4C-D731C25ECE1F}"/>
              </a:ext>
            </a:extLst>
          </p:cNvPr>
          <p:cNvSpPr/>
          <p:nvPr/>
        </p:nvSpPr>
        <p:spPr>
          <a:xfrm>
            <a:off x="2669165" y="2123054"/>
            <a:ext cx="1254836" cy="12465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E205FF5-5767-A085-4A70-D90B055F0DF9}"/>
              </a:ext>
            </a:extLst>
          </p:cNvPr>
          <p:cNvSpPr/>
          <p:nvPr/>
        </p:nvSpPr>
        <p:spPr>
          <a:xfrm>
            <a:off x="7703165" y="2123054"/>
            <a:ext cx="1254836" cy="12465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2152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F0A0D1B-B883-C6E7-759C-1EE76D42CB83}"/>
              </a:ext>
            </a:extLst>
          </p:cNvPr>
          <p:cNvSpPr txBox="1"/>
          <p:nvPr/>
        </p:nvSpPr>
        <p:spPr>
          <a:xfrm>
            <a:off x="1445833" y="1663595"/>
            <a:ext cx="7007046"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欧文フォント：下端はベースラインより下</a:t>
            </a:r>
          </a:p>
        </p:txBody>
      </p:sp>
      <p:sp>
        <p:nvSpPr>
          <p:cNvPr id="5" name="テキスト ボックス 4">
            <a:extLst>
              <a:ext uri="{FF2B5EF4-FFF2-40B4-BE49-F238E27FC236}">
                <a16:creationId xmlns:a16="http://schemas.microsoft.com/office/drawing/2014/main" id="{40F819D2-2A62-66D0-0995-28784CD8773A}"/>
              </a:ext>
            </a:extLst>
          </p:cNvPr>
          <p:cNvSpPr txBox="1"/>
          <p:nvPr/>
        </p:nvSpPr>
        <p:spPr>
          <a:xfrm>
            <a:off x="1475617" y="2085831"/>
            <a:ext cx="9330116" cy="1421415"/>
          </a:xfrm>
          <a:prstGeom prst="rect">
            <a:avLst/>
          </a:prstGeom>
          <a:noFill/>
        </p:spPr>
        <p:txBody>
          <a:bodyPr wrap="square" rtlCol="0">
            <a:spAutoFit/>
          </a:bodyPr>
          <a:lstStyle/>
          <a:p>
            <a:pPr algn="l">
              <a:lnSpc>
                <a:spcPct val="120000"/>
              </a:lnSpc>
            </a:pPr>
            <a:r>
              <a:rPr kumimoji="1" lang="en-US" altLang="ja-JP" sz="8000" dirty="0">
                <a:latin typeface="Century Schoolbook" panose="02040604050505020304" pitchFamily="18" charset="0"/>
                <a:ea typeface="游ゴシック Medium" panose="020B0500000000000000" pitchFamily="50" charset="-128"/>
                <a:cs typeface="Adobe Devanagari" panose="02040503050201020203" pitchFamily="18" charset="0"/>
              </a:rPr>
              <a:t>ab (c) def (g) hi</a:t>
            </a:r>
            <a:endParaRPr kumimoji="1" lang="ja-JP" altLang="en-US" sz="8000" dirty="0">
              <a:latin typeface="Century Schoolbook" panose="02040604050505020304" pitchFamily="18" charset="0"/>
              <a:ea typeface="游ゴシック Medium" panose="020B0500000000000000" pitchFamily="50" charset="-128"/>
              <a:cs typeface="Adobe Devanagari" panose="02040503050201020203" pitchFamily="18" charset="0"/>
            </a:endParaRPr>
          </a:p>
        </p:txBody>
      </p:sp>
      <p:cxnSp>
        <p:nvCxnSpPr>
          <p:cNvPr id="7" name="直線コネクタ 6">
            <a:extLst>
              <a:ext uri="{FF2B5EF4-FFF2-40B4-BE49-F238E27FC236}">
                <a16:creationId xmlns:a16="http://schemas.microsoft.com/office/drawing/2014/main" id="{73076BBB-59EB-43D6-6A53-894346CC9275}"/>
              </a:ext>
            </a:extLst>
          </p:cNvPr>
          <p:cNvCxnSpPr>
            <a:cxnSpLocks/>
          </p:cNvCxnSpPr>
          <p:nvPr/>
        </p:nvCxnSpPr>
        <p:spPr>
          <a:xfrm>
            <a:off x="1448984" y="3258671"/>
            <a:ext cx="7991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9BFF5F8-0B43-47C3-473F-755CEA60C799}"/>
              </a:ext>
            </a:extLst>
          </p:cNvPr>
          <p:cNvSpPr txBox="1"/>
          <p:nvPr/>
        </p:nvSpPr>
        <p:spPr>
          <a:xfrm>
            <a:off x="1445833" y="3862503"/>
            <a:ext cx="6647974"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和文フォント：下端はほぼベースライン</a:t>
            </a:r>
          </a:p>
        </p:txBody>
      </p:sp>
      <p:sp>
        <p:nvSpPr>
          <p:cNvPr id="9" name="テキスト ボックス 8">
            <a:extLst>
              <a:ext uri="{FF2B5EF4-FFF2-40B4-BE49-F238E27FC236}">
                <a16:creationId xmlns:a16="http://schemas.microsoft.com/office/drawing/2014/main" id="{86EE6E8D-BE75-83B9-971B-9E6C9080D97A}"/>
              </a:ext>
            </a:extLst>
          </p:cNvPr>
          <p:cNvSpPr txBox="1"/>
          <p:nvPr/>
        </p:nvSpPr>
        <p:spPr>
          <a:xfrm>
            <a:off x="1445833" y="4377372"/>
            <a:ext cx="8048998" cy="1467005"/>
          </a:xfrm>
          <a:prstGeom prst="rect">
            <a:avLst/>
          </a:prstGeom>
          <a:noFill/>
        </p:spPr>
        <p:txBody>
          <a:bodyPr wrap="none" rtlCol="0">
            <a:spAutoFit/>
          </a:bodyPr>
          <a:lstStyle/>
          <a:p>
            <a:pPr algn="l">
              <a:lnSpc>
                <a:spcPct val="120000"/>
              </a:lnSpc>
            </a:pPr>
            <a:r>
              <a:rPr kumimoji="1" lang="ja-JP" altLang="en-US" sz="8000" dirty="0">
                <a:latin typeface="游明朝" panose="02020400000000000000" pitchFamily="18" charset="-128"/>
                <a:ea typeface="游明朝" panose="02020400000000000000" pitchFamily="18" charset="-128"/>
                <a:cs typeface="Adobe Devanagari" panose="02040503050201020203" pitchFamily="18" charset="0"/>
              </a:rPr>
              <a:t>あい（う）え</a:t>
            </a:r>
            <a:r>
              <a:rPr kumimoji="1" lang="en-US" altLang="ja-JP" sz="8000" dirty="0">
                <a:latin typeface="Century Schoolbook" panose="02040604050505020304" pitchFamily="18" charset="0"/>
                <a:ea typeface="游明朝" panose="02020400000000000000" pitchFamily="18" charset="-128"/>
                <a:cs typeface="Adobe Devanagari" panose="02040503050201020203" pitchFamily="18" charset="0"/>
              </a:rPr>
              <a:t>(</a:t>
            </a:r>
            <a:r>
              <a:rPr kumimoji="1" lang="ja-JP" altLang="en-US" sz="8000" dirty="0">
                <a:latin typeface="游明朝" panose="02020400000000000000" pitchFamily="18" charset="-128"/>
                <a:ea typeface="游明朝" panose="02020400000000000000" pitchFamily="18" charset="-128"/>
                <a:cs typeface="Adobe Devanagari" panose="02040503050201020203" pitchFamily="18" charset="0"/>
              </a:rPr>
              <a:t>お</a:t>
            </a:r>
            <a:r>
              <a:rPr kumimoji="1" lang="en-US" altLang="ja-JP" sz="8000" dirty="0">
                <a:latin typeface="Century Schoolbook" panose="02040604050505020304" pitchFamily="18" charset="0"/>
                <a:ea typeface="游明朝" panose="02020400000000000000" pitchFamily="18" charset="-128"/>
                <a:cs typeface="Adobe Devanagari" panose="02040503050201020203" pitchFamily="18" charset="0"/>
              </a:rPr>
              <a:t>)</a:t>
            </a:r>
            <a:endParaRPr kumimoji="1" lang="ja-JP" altLang="en-US" sz="8000" dirty="0">
              <a:latin typeface="Century Schoolbook" panose="02040604050505020304" pitchFamily="18" charset="0"/>
              <a:ea typeface="游明朝" panose="02020400000000000000" pitchFamily="18" charset="-128"/>
              <a:cs typeface="Adobe Devanagari" panose="02040503050201020203" pitchFamily="18" charset="0"/>
            </a:endParaRPr>
          </a:p>
        </p:txBody>
      </p:sp>
      <p:cxnSp>
        <p:nvCxnSpPr>
          <p:cNvPr id="10" name="直線コネクタ 9">
            <a:extLst>
              <a:ext uri="{FF2B5EF4-FFF2-40B4-BE49-F238E27FC236}">
                <a16:creationId xmlns:a16="http://schemas.microsoft.com/office/drawing/2014/main" id="{37E9DC30-6AE4-C0BC-4201-B32EABD2FF17}"/>
              </a:ext>
            </a:extLst>
          </p:cNvPr>
          <p:cNvCxnSpPr>
            <a:cxnSpLocks/>
          </p:cNvCxnSpPr>
          <p:nvPr/>
        </p:nvCxnSpPr>
        <p:spPr>
          <a:xfrm>
            <a:off x="1419200" y="5553206"/>
            <a:ext cx="80209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5">
            <a:extLst>
              <a:ext uri="{FF2B5EF4-FFF2-40B4-BE49-F238E27FC236}">
                <a16:creationId xmlns:a16="http://schemas.microsoft.com/office/drawing/2014/main" id="{83BB059E-7408-4A19-B5DB-431105303F37}"/>
              </a:ext>
            </a:extLst>
          </p:cNvPr>
          <p:cNvSpPr>
            <a:spLocks noGrp="1"/>
          </p:cNvSpPr>
          <p:nvPr>
            <p:ph type="title"/>
          </p:nvPr>
        </p:nvSpPr>
        <p:spPr/>
        <p:txBody>
          <a:bodyPr/>
          <a:lstStyle/>
          <a:p>
            <a:r>
              <a:rPr lang="ja-JP" altLang="en-US" dirty="0"/>
              <a:t>括弧の下端</a:t>
            </a:r>
          </a:p>
        </p:txBody>
      </p:sp>
      <p:sp>
        <p:nvSpPr>
          <p:cNvPr id="13" name="テキスト ボックス 12">
            <a:extLst>
              <a:ext uri="{FF2B5EF4-FFF2-40B4-BE49-F238E27FC236}">
                <a16:creationId xmlns:a16="http://schemas.microsoft.com/office/drawing/2014/main" id="{F5B23D99-C474-0D1D-E0B9-C8E318D48C02}"/>
              </a:ext>
            </a:extLst>
          </p:cNvPr>
          <p:cNvSpPr txBox="1"/>
          <p:nvPr/>
        </p:nvSpPr>
        <p:spPr>
          <a:xfrm>
            <a:off x="1475617" y="5993264"/>
            <a:ext cx="10238700"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欧文フォントの括弧で日本語を囲むと下端が揃わず美しくない</a:t>
            </a:r>
          </a:p>
        </p:txBody>
      </p:sp>
      <p:sp>
        <p:nvSpPr>
          <p:cNvPr id="14" name="正方形/長方形 13">
            <a:extLst>
              <a:ext uri="{FF2B5EF4-FFF2-40B4-BE49-F238E27FC236}">
                <a16:creationId xmlns:a16="http://schemas.microsoft.com/office/drawing/2014/main" id="{92CD3BF5-1835-86F7-F0BB-0EF4841D0868}"/>
              </a:ext>
            </a:extLst>
          </p:cNvPr>
          <p:cNvSpPr/>
          <p:nvPr/>
        </p:nvSpPr>
        <p:spPr>
          <a:xfrm>
            <a:off x="7575802" y="4522804"/>
            <a:ext cx="1793290" cy="13215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9482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A2A395-25D4-99A3-1991-62D9EF5DCF5F}"/>
              </a:ext>
            </a:extLst>
          </p:cNvPr>
          <p:cNvSpPr>
            <a:spLocks noGrp="1"/>
          </p:cNvSpPr>
          <p:nvPr>
            <p:ph type="ctrTitle"/>
          </p:nvPr>
        </p:nvSpPr>
        <p:spPr/>
        <p:txBody>
          <a:bodyPr/>
          <a:lstStyle/>
          <a:p>
            <a:r>
              <a:rPr kumimoji="1" lang="en-US" altLang="ja-JP" dirty="0"/>
              <a:t>PC </a:t>
            </a:r>
            <a:r>
              <a:rPr kumimoji="1" lang="ja-JP" altLang="en-US" dirty="0"/>
              <a:t>の知識</a:t>
            </a:r>
          </a:p>
        </p:txBody>
      </p:sp>
    </p:spTree>
    <p:extLst>
      <p:ext uri="{BB962C8B-B14F-4D97-AF65-F5344CB8AC3E}">
        <p14:creationId xmlns:p14="http://schemas.microsoft.com/office/powerpoint/2010/main" val="1799483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1A6D910-49BD-8FE9-3AB2-32BA41388A7C}"/>
              </a:ext>
            </a:extLst>
          </p:cNvPr>
          <p:cNvSpPr txBox="1"/>
          <p:nvPr/>
        </p:nvSpPr>
        <p:spPr>
          <a:xfrm>
            <a:off x="1416050" y="1638092"/>
            <a:ext cx="9100568"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ある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PC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で文書作成　その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PC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にしかないフォント使用</a:t>
            </a:r>
          </a:p>
        </p:txBody>
      </p:sp>
      <p:sp>
        <p:nvSpPr>
          <p:cNvPr id="3" name="矢印: 下 2">
            <a:extLst>
              <a:ext uri="{FF2B5EF4-FFF2-40B4-BE49-F238E27FC236}">
                <a16:creationId xmlns:a16="http://schemas.microsoft.com/office/drawing/2014/main" id="{D7263E1A-4BBF-E5FA-01EE-CDF924E87A23}"/>
              </a:ext>
            </a:extLst>
          </p:cNvPr>
          <p:cNvSpPr/>
          <p:nvPr/>
        </p:nvSpPr>
        <p:spPr>
          <a:xfrm>
            <a:off x="4873369" y="2311104"/>
            <a:ext cx="882534" cy="858132"/>
          </a:xfrm>
          <a:prstGeom prst="downArrow">
            <a:avLst>
              <a:gd name="adj1" fmla="val 23545"/>
              <a:gd name="adj2" fmla="val 3858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481908D-EA37-CA24-E579-BA862E1C4E26}"/>
              </a:ext>
            </a:extLst>
          </p:cNvPr>
          <p:cNvSpPr txBox="1"/>
          <p:nvPr/>
        </p:nvSpPr>
        <p:spPr>
          <a:xfrm>
            <a:off x="1500613" y="3405769"/>
            <a:ext cx="8784406" cy="1613647"/>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別の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PC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で開く　代替フォントで表示</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レイアウトが崩れる可能性がある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図を含む場合、悲惨なことになるかも</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endPar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5" name="テキスト ボックス 4">
            <a:extLst>
              <a:ext uri="{FF2B5EF4-FFF2-40B4-BE49-F238E27FC236}">
                <a16:creationId xmlns:a16="http://schemas.microsoft.com/office/drawing/2014/main" id="{46A413B3-3901-5C37-AA10-B94A7BCED5A4}"/>
              </a:ext>
            </a:extLst>
          </p:cNvPr>
          <p:cNvSpPr txBox="1"/>
          <p:nvPr/>
        </p:nvSpPr>
        <p:spPr>
          <a:xfrm>
            <a:off x="1416050" y="5498268"/>
            <a:ext cx="9202272" cy="1096582"/>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ファイル保存時に「フォントの埋め込み」を行えば回避できるが、忘れる可能性大</a:t>
            </a:r>
          </a:p>
        </p:txBody>
      </p:sp>
      <p:sp>
        <p:nvSpPr>
          <p:cNvPr id="6" name="タイトル 5">
            <a:extLst>
              <a:ext uri="{FF2B5EF4-FFF2-40B4-BE49-F238E27FC236}">
                <a16:creationId xmlns:a16="http://schemas.microsoft.com/office/drawing/2014/main" id="{AB4C0425-BD5C-1970-3EBF-3B0582C3A262}"/>
              </a:ext>
            </a:extLst>
          </p:cNvPr>
          <p:cNvSpPr>
            <a:spLocks noGrp="1"/>
          </p:cNvSpPr>
          <p:nvPr>
            <p:ph type="title"/>
          </p:nvPr>
        </p:nvSpPr>
        <p:spPr/>
        <p:txBody>
          <a:bodyPr/>
          <a:lstStyle/>
          <a:p>
            <a:r>
              <a:rPr lang="ja-JP" altLang="en-US" dirty="0"/>
              <a:t>使ってはいけないフォント</a:t>
            </a:r>
          </a:p>
        </p:txBody>
      </p:sp>
      <p:pic>
        <p:nvPicPr>
          <p:cNvPr id="8" name="図 7">
            <a:extLst>
              <a:ext uri="{FF2B5EF4-FFF2-40B4-BE49-F238E27FC236}">
                <a16:creationId xmlns:a16="http://schemas.microsoft.com/office/drawing/2014/main" id="{DF676A6C-4F2A-80F5-AB4F-463EE07D49BF}"/>
              </a:ext>
            </a:extLst>
          </p:cNvPr>
          <p:cNvPicPr>
            <a:picLocks noChangeAspect="1"/>
          </p:cNvPicPr>
          <p:nvPr/>
        </p:nvPicPr>
        <p:blipFill rotWithShape="1">
          <a:blip r:embed="rId2"/>
          <a:srcRect l="5506" t="64338" r="35561" b="12133"/>
          <a:stretch/>
        </p:blipFill>
        <p:spPr>
          <a:xfrm>
            <a:off x="8069803" y="2212755"/>
            <a:ext cx="3835154" cy="1099520"/>
          </a:xfrm>
          <a:prstGeom prst="rect">
            <a:avLst/>
          </a:prstGeom>
        </p:spPr>
      </p:pic>
      <p:sp>
        <p:nvSpPr>
          <p:cNvPr id="7" name="テキスト ボックス 6">
            <a:extLst>
              <a:ext uri="{FF2B5EF4-FFF2-40B4-BE49-F238E27FC236}">
                <a16:creationId xmlns:a16="http://schemas.microsoft.com/office/drawing/2014/main" id="{451AC06C-6C43-01E1-98BF-EB112DF35B24}"/>
              </a:ext>
            </a:extLst>
          </p:cNvPr>
          <p:cNvSpPr txBox="1"/>
          <p:nvPr/>
        </p:nvSpPr>
        <p:spPr>
          <a:xfrm>
            <a:off x="9356438" y="3312275"/>
            <a:ext cx="1261884" cy="579518"/>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勘亭流</a:t>
            </a:r>
          </a:p>
        </p:txBody>
      </p:sp>
    </p:spTree>
    <p:extLst>
      <p:ext uri="{BB962C8B-B14F-4D97-AF65-F5344CB8AC3E}">
        <p14:creationId xmlns:p14="http://schemas.microsoft.com/office/powerpoint/2010/main" val="1362801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4B6D44-651C-6365-8E78-D8A2A865E1B0}"/>
              </a:ext>
            </a:extLst>
          </p:cNvPr>
          <p:cNvSpPr>
            <a:spLocks noGrp="1"/>
          </p:cNvSpPr>
          <p:nvPr>
            <p:ph type="title"/>
          </p:nvPr>
        </p:nvSpPr>
        <p:spPr/>
        <p:txBody>
          <a:bodyPr/>
          <a:lstStyle/>
          <a:p>
            <a:r>
              <a:rPr kumimoji="1" lang="ja-JP" altLang="en-US" dirty="0"/>
              <a:t>使ってよいフォント</a:t>
            </a:r>
          </a:p>
        </p:txBody>
      </p:sp>
      <p:sp>
        <p:nvSpPr>
          <p:cNvPr id="3" name="テキスト ボックス 2">
            <a:extLst>
              <a:ext uri="{FF2B5EF4-FFF2-40B4-BE49-F238E27FC236}">
                <a16:creationId xmlns:a16="http://schemas.microsoft.com/office/drawing/2014/main" id="{271A13E3-5F3C-5EF2-E0EB-1AD54C112680}"/>
              </a:ext>
            </a:extLst>
          </p:cNvPr>
          <p:cNvSpPr txBox="1"/>
          <p:nvPr/>
        </p:nvSpPr>
        <p:spPr>
          <a:xfrm>
            <a:off x="1416050" y="1641770"/>
            <a:ext cx="7488832" cy="1096582"/>
          </a:xfrm>
          <a:prstGeom prst="rect">
            <a:avLst/>
          </a:prstGeom>
          <a:noFill/>
        </p:spPr>
        <p:txBody>
          <a:bodyPr wrap="square" rtlCol="0">
            <a:spAutoFit/>
          </a:bodyPr>
          <a:lstStyle/>
          <a:p>
            <a:pPr marL="457200" indent="-457200" algn="l">
              <a:lnSpc>
                <a:spcPct val="120000"/>
              </a:lnSpc>
              <a:buFont typeface="Wingdings" panose="05000000000000000000" pitchFamily="2" charset="2"/>
              <a:buChar char="l"/>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Windows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にデフォルトでインストールされているフォント</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4" name="テキスト ボックス 3">
            <a:extLst>
              <a:ext uri="{FF2B5EF4-FFF2-40B4-BE49-F238E27FC236}">
                <a16:creationId xmlns:a16="http://schemas.microsoft.com/office/drawing/2014/main" id="{DB65E66E-D966-BB2A-2FF2-AE4F5218FAA4}"/>
              </a:ext>
            </a:extLst>
          </p:cNvPr>
          <p:cNvSpPr txBox="1"/>
          <p:nvPr/>
        </p:nvSpPr>
        <p:spPr>
          <a:xfrm>
            <a:off x="1913369" y="3044936"/>
            <a:ext cx="9631925" cy="1608838"/>
          </a:xfrm>
          <a:prstGeom prst="rect">
            <a:avLst/>
          </a:prstGeom>
          <a:noFill/>
        </p:spPr>
        <p:txBody>
          <a:bodyPr wrap="square" rtlCol="0">
            <a:spAutoFit/>
          </a:bodyPr>
          <a:lstStyle/>
          <a:p>
            <a:pPr algn="l">
              <a:lnSpc>
                <a:spcPct val="120000"/>
              </a:lnSpc>
            </a:pPr>
            <a:r>
              <a:rPr kumimoji="1" lang="ja-JP" altLang="en-US" sz="2800" dirty="0">
                <a:latin typeface="游明朝" panose="02020400000000000000" pitchFamily="18" charset="-128"/>
                <a:ea typeface="游明朝" panose="02020400000000000000" pitchFamily="18" charset="-128"/>
                <a:cs typeface="Adobe Devanagari" panose="02040503050201020203" pitchFamily="18" charset="0"/>
              </a:rPr>
              <a:t>游明朝　　</a:t>
            </a:r>
            <a:r>
              <a:rPr kumimoji="1" lang="ja-JP" altLang="en-US" sz="2800" dirty="0">
                <a:latin typeface="游ゴシック" panose="020B0400000000000000" pitchFamily="50" charset="-128"/>
                <a:ea typeface="游ゴシック" panose="020B0400000000000000" pitchFamily="50" charset="-128"/>
                <a:cs typeface="Adobe Devanagari" panose="02040503050201020203" pitchFamily="18" charset="0"/>
              </a:rPr>
              <a:t>游ゴシック　　</a:t>
            </a:r>
            <a:r>
              <a:rPr kumimoji="1" lang="ja-JP" altLang="en-US" sz="2800" dirty="0">
                <a:latin typeface="メイリオ" panose="020B0604030504040204" pitchFamily="50" charset="-128"/>
                <a:ea typeface="メイリオ" panose="020B0604030504040204" pitchFamily="50" charset="-128"/>
                <a:cs typeface="Adobe Devanagari" panose="02040503050201020203" pitchFamily="18" charset="0"/>
              </a:rPr>
              <a:t>メイリオ</a:t>
            </a:r>
            <a:endParaRPr kumimoji="1" lang="en-US" altLang="ja-JP" sz="2800" dirty="0">
              <a:latin typeface="メイリオ" panose="020B0604030504040204" pitchFamily="50" charset="-128"/>
              <a:ea typeface="メイリオ" panose="020B0604030504040204" pitchFamily="50" charset="-128"/>
              <a:cs typeface="Adobe Devanagari" panose="02040503050201020203" pitchFamily="18" charset="0"/>
            </a:endParaRPr>
          </a:p>
          <a:p>
            <a:pPr algn="l">
              <a:lnSpc>
                <a:spcPct val="120000"/>
              </a:lnSpc>
            </a:pPr>
            <a:r>
              <a:rPr lang="en-US" altLang="ja-JP" sz="2800" dirty="0">
                <a:latin typeface="Consolas" panose="020B0609020204030204" pitchFamily="49" charset="0"/>
                <a:ea typeface="游ゴシック Medium" panose="020B0500000000000000" pitchFamily="50" charset="-128"/>
                <a:cs typeface="Adobe Devanagari" panose="02040503050201020203" pitchFamily="18" charset="0"/>
              </a:rPr>
              <a:t>Consolas</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lang="en-US" altLang="ja-JP" sz="2800" dirty="0">
                <a:latin typeface="Arial" panose="020B0604020202020204" pitchFamily="34" charset="0"/>
                <a:ea typeface="游ゴシック Medium" panose="020B0500000000000000" pitchFamily="50" charset="-128"/>
                <a:cs typeface="Arial" panose="020B0604020202020204" pitchFamily="34" charset="0"/>
              </a:rPr>
              <a:t>Arial</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lang="en-US" altLang="ja-JP" sz="2800" dirty="0">
                <a:latin typeface="Times New Roman" panose="02020603050405020304" pitchFamily="18" charset="0"/>
                <a:ea typeface="游ゴシック Medium" panose="020B0500000000000000" pitchFamily="50" charset="-128"/>
                <a:cs typeface="Times New Roman" panose="02020603050405020304" pitchFamily="18" charset="0"/>
              </a:rPr>
              <a:t>Times New Roman</a:t>
            </a:r>
            <a:r>
              <a:rPr lang="ja-JP" altLang="en-US" sz="2800" dirty="0">
                <a:latin typeface="Times New Roman" panose="02020603050405020304" pitchFamily="18" charset="0"/>
                <a:ea typeface="游ゴシック Medium" panose="020B0500000000000000" pitchFamily="50" charset="-128"/>
                <a:cs typeface="Times New Roman" panose="02020603050405020304" pitchFamily="18" charset="0"/>
              </a:rPr>
              <a:t>　　</a:t>
            </a:r>
            <a:r>
              <a:rPr lang="en-US" altLang="ja-JP" sz="2800" dirty="0">
                <a:latin typeface="Garamond" panose="02020404030301010803" pitchFamily="18" charset="0"/>
                <a:ea typeface="游ゴシック Medium" panose="020B0500000000000000" pitchFamily="50" charset="-128"/>
                <a:cs typeface="Times New Roman" panose="02020603050405020304" pitchFamily="18" charset="0"/>
              </a:rPr>
              <a:t>Garamond</a:t>
            </a:r>
            <a:r>
              <a:rPr lang="ja-JP" altLang="en-US" sz="2800" dirty="0">
                <a:latin typeface="Garamond" panose="02020404030301010803" pitchFamily="18" charset="0"/>
                <a:ea typeface="游ゴシック Medium" panose="020B0500000000000000" pitchFamily="50" charset="-128"/>
                <a:cs typeface="Times New Roman" panose="02020603050405020304" pitchFamily="18" charset="0"/>
              </a:rPr>
              <a:t>　　</a:t>
            </a:r>
            <a:endParaRPr lang="en-US" altLang="ja-JP" sz="2800" dirty="0">
              <a:latin typeface="Garamond" panose="02020404030301010803" pitchFamily="18" charset="0"/>
              <a:ea typeface="游ゴシック Medium" panose="020B0500000000000000" pitchFamily="50" charset="-128"/>
              <a:cs typeface="Times New Roman" panose="02020603050405020304" pitchFamily="18" charset="0"/>
            </a:endParaRPr>
          </a:p>
          <a:p>
            <a:pPr algn="l">
              <a:lnSpc>
                <a:spcPct val="120000"/>
              </a:lnSpc>
            </a:pPr>
            <a:r>
              <a:rPr kumimoji="1" lang="en-US" altLang="ja-JP" sz="2800" dirty="0">
                <a:latin typeface="Century Schoolbook" panose="02040604050505020304" pitchFamily="18" charset="0"/>
                <a:ea typeface="游ゴシック Medium" panose="020B0500000000000000" pitchFamily="50" charset="-128"/>
                <a:cs typeface="Adobe Devanagari" panose="02040503050201020203" pitchFamily="18" charset="0"/>
              </a:rPr>
              <a:t>Century Schoolbook</a:t>
            </a:r>
            <a:r>
              <a:rPr kumimoji="1" lang="ja-JP" altLang="en-US" sz="2800" dirty="0">
                <a:latin typeface="Century Schoolbook" panose="02040604050505020304" pitchFamily="18" charset="0"/>
                <a:ea typeface="游ゴシック Medium" panose="020B0500000000000000" pitchFamily="50" charset="-128"/>
                <a:cs typeface="Adobe Devanagari" panose="02040503050201020203" pitchFamily="18" charset="0"/>
              </a:rPr>
              <a:t>　　</a:t>
            </a:r>
            <a:r>
              <a:rPr lang="en-US" altLang="ja-JP" sz="2800" dirty="0">
                <a:latin typeface="Palatino Linotype" panose="02040502050505030304" pitchFamily="18" charset="0"/>
                <a:ea typeface="游ゴシック Medium" panose="020B0500000000000000" pitchFamily="50" charset="-128"/>
                <a:cs typeface="Adobe Devanagari" panose="02040503050201020203" pitchFamily="18" charset="0"/>
              </a:rPr>
              <a:t>Palatino Linotype</a:t>
            </a:r>
            <a:endParaRPr kumimoji="1" lang="ja-JP" altLang="en-US" sz="2800" dirty="0">
              <a:latin typeface="Palatino Linotype" panose="02040502050505030304" pitchFamily="18" charset="0"/>
              <a:ea typeface="游ゴシック Medium" panose="020B0500000000000000" pitchFamily="50" charset="-128"/>
              <a:cs typeface="Adobe Devanagari" panose="02040503050201020203" pitchFamily="18" charset="0"/>
            </a:endParaRPr>
          </a:p>
        </p:txBody>
      </p:sp>
      <p:sp>
        <p:nvSpPr>
          <p:cNvPr id="5" name="テキスト ボックス 4">
            <a:extLst>
              <a:ext uri="{FF2B5EF4-FFF2-40B4-BE49-F238E27FC236}">
                <a16:creationId xmlns:a16="http://schemas.microsoft.com/office/drawing/2014/main" id="{908F0322-1869-E452-D7F7-8C3E228A6B61}"/>
              </a:ext>
            </a:extLst>
          </p:cNvPr>
          <p:cNvSpPr txBox="1"/>
          <p:nvPr/>
        </p:nvSpPr>
        <p:spPr>
          <a:xfrm>
            <a:off x="1416050" y="5152729"/>
            <a:ext cx="9359900" cy="1096582"/>
          </a:xfrm>
          <a:prstGeom prst="rect">
            <a:avLst/>
          </a:prstGeom>
          <a:noFill/>
        </p:spPr>
        <p:txBody>
          <a:bodyPr wrap="square" rtlCol="0">
            <a:spAutoFit/>
          </a:bodyPr>
          <a:lstStyle/>
          <a:p>
            <a:pPr marL="355600" indent="-3556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HG</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」で始まるフォント（</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MS-Office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をインストールするとインストールされる）</a:t>
            </a: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Tree>
    <p:extLst>
      <p:ext uri="{BB962C8B-B14F-4D97-AF65-F5344CB8AC3E}">
        <p14:creationId xmlns:p14="http://schemas.microsoft.com/office/powerpoint/2010/main" val="2068778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13708C-6F0A-0E70-F2D5-737CFC217F06}"/>
              </a:ext>
            </a:extLst>
          </p:cNvPr>
          <p:cNvSpPr>
            <a:spLocks noGrp="1"/>
          </p:cNvSpPr>
          <p:nvPr>
            <p:ph type="title"/>
          </p:nvPr>
        </p:nvSpPr>
        <p:spPr/>
        <p:txBody>
          <a:bodyPr/>
          <a:lstStyle/>
          <a:p>
            <a:r>
              <a:rPr kumimoji="1" lang="en-US" altLang="ja-JP" dirty="0"/>
              <a:t>Word </a:t>
            </a:r>
            <a:r>
              <a:rPr kumimoji="1" lang="ja-JP" altLang="en-US" dirty="0"/>
              <a:t>の致命的な欠点</a:t>
            </a:r>
          </a:p>
        </p:txBody>
      </p:sp>
      <p:sp>
        <p:nvSpPr>
          <p:cNvPr id="3" name="テキスト ボックス 2">
            <a:extLst>
              <a:ext uri="{FF2B5EF4-FFF2-40B4-BE49-F238E27FC236}">
                <a16:creationId xmlns:a16="http://schemas.microsoft.com/office/drawing/2014/main" id="{5C8D0B96-C4FF-8F3E-8F7D-B96978353F16}"/>
              </a:ext>
            </a:extLst>
          </p:cNvPr>
          <p:cNvSpPr txBox="1"/>
          <p:nvPr/>
        </p:nvSpPr>
        <p:spPr>
          <a:xfrm>
            <a:off x="1416050" y="1988820"/>
            <a:ext cx="9121673" cy="3681905"/>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日本語と英数字のフォントサイズを</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独立に設定できない</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たとえば「游明朝」と「</a:t>
            </a:r>
            <a:r>
              <a:rPr kumimoji="1" lang="en-US" altLang="ja-JP" sz="2800" dirty="0" err="1">
                <a:latin typeface="游ゴシック Medium" panose="020B0500000000000000" pitchFamily="50" charset="-128"/>
                <a:ea typeface="游ゴシック Medium" panose="020B0500000000000000" pitchFamily="50" charset="-128"/>
                <a:cs typeface="Adobe Devanagari" panose="02040503050201020203" pitchFamily="18" charset="0"/>
              </a:rPr>
              <a:t>Timew</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 New Roman</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」の組み合わせは英数字が小さめに見える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出版業界で使われる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InDesign, </a:t>
            </a:r>
            <a:r>
              <a:rPr kumimoji="1" lang="en-US" altLang="ja-JP" sz="2800" dirty="0" err="1">
                <a:latin typeface="游ゴシック Medium" panose="020B0500000000000000" pitchFamily="50" charset="-128"/>
                <a:ea typeface="游ゴシック Medium" panose="020B0500000000000000" pitchFamily="50" charset="-128"/>
                <a:cs typeface="Adobe Devanagari" panose="02040503050201020203" pitchFamily="18" charset="0"/>
              </a:rPr>
              <a:t>TeX</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は独立に設定可能</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Tree>
    <p:extLst>
      <p:ext uri="{BB962C8B-B14F-4D97-AF65-F5344CB8AC3E}">
        <p14:creationId xmlns:p14="http://schemas.microsoft.com/office/powerpoint/2010/main" val="4055196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9CF14F-9A6A-66BE-4BE5-F6A176C25FBA}"/>
              </a:ext>
            </a:extLst>
          </p:cNvPr>
          <p:cNvSpPr>
            <a:spLocks noGrp="1"/>
          </p:cNvSpPr>
          <p:nvPr>
            <p:ph type="title"/>
          </p:nvPr>
        </p:nvSpPr>
        <p:spPr/>
        <p:txBody>
          <a:bodyPr/>
          <a:lstStyle/>
          <a:p>
            <a:r>
              <a:rPr kumimoji="1" lang="ja-JP" altLang="en-US" dirty="0"/>
              <a:t>おわりに</a:t>
            </a:r>
          </a:p>
        </p:txBody>
      </p:sp>
      <p:sp>
        <p:nvSpPr>
          <p:cNvPr id="3" name="テキスト ボックス 2">
            <a:extLst>
              <a:ext uri="{FF2B5EF4-FFF2-40B4-BE49-F238E27FC236}">
                <a16:creationId xmlns:a16="http://schemas.microsoft.com/office/drawing/2014/main" id="{9391CB1E-258B-081E-366B-C9ACC3552BDA}"/>
              </a:ext>
            </a:extLst>
          </p:cNvPr>
          <p:cNvSpPr txBox="1"/>
          <p:nvPr/>
        </p:nvSpPr>
        <p:spPr>
          <a:xfrm>
            <a:off x="1429592" y="1612803"/>
            <a:ext cx="9382871" cy="3261790"/>
          </a:xfrm>
          <a:prstGeom prst="rect">
            <a:avLst/>
          </a:prstGeom>
          <a:noFill/>
        </p:spPr>
        <p:txBody>
          <a:bodyPr wrap="square" rtlCol="0">
            <a:spAutoFit/>
          </a:bodyPr>
          <a:lstStyle/>
          <a:p>
            <a:pPr algn="l">
              <a:lnSpc>
                <a:spcPct val="15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このスライドの内容を、学校教育のどこかですべき</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50000"/>
              </a:lnSpc>
            </a:pP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357188" indent="-357188" algn="l">
              <a:lnSpc>
                <a:spcPct val="15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高校の情報</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遅すぎる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357188" indent="-357188" algn="l">
              <a:lnSpc>
                <a:spcPct val="15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中学校の技術</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時間がない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(3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年間で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87.5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時間</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p>
          <a:p>
            <a:pPr marL="357188" indent="-357188" algn="l">
              <a:lnSpc>
                <a:spcPct val="15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小中学校の国語</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ここでやるべきでは？</a:t>
            </a: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
        <p:nvSpPr>
          <p:cNvPr id="4" name="テキスト ボックス 3">
            <a:extLst>
              <a:ext uri="{FF2B5EF4-FFF2-40B4-BE49-F238E27FC236}">
                <a16:creationId xmlns:a16="http://schemas.microsoft.com/office/drawing/2014/main" id="{3994F18D-DF95-8F23-516A-57EAD540CE2C}"/>
              </a:ext>
            </a:extLst>
          </p:cNvPr>
          <p:cNvSpPr txBox="1"/>
          <p:nvPr/>
        </p:nvSpPr>
        <p:spPr>
          <a:xfrm>
            <a:off x="1416050" y="5448213"/>
            <a:ext cx="9879628" cy="1096582"/>
          </a:xfrm>
          <a:prstGeom prst="rect">
            <a:avLst/>
          </a:prstGeom>
          <a:noFill/>
        </p:spPr>
        <p:txBody>
          <a:bodyPr wrap="non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本スライドの詳細はネットにある</a:t>
            </a: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「読みやすい日本語」「薮哲郎」「ワープロソフト」で検索</a:t>
            </a:r>
          </a:p>
        </p:txBody>
      </p:sp>
    </p:spTree>
    <p:extLst>
      <p:ext uri="{BB962C8B-B14F-4D97-AF65-F5344CB8AC3E}">
        <p14:creationId xmlns:p14="http://schemas.microsoft.com/office/powerpoint/2010/main" val="424619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80B60-6742-167E-388F-4BD9E217F307}"/>
              </a:ext>
            </a:extLst>
          </p:cNvPr>
          <p:cNvSpPr>
            <a:spLocks noGrp="1"/>
          </p:cNvSpPr>
          <p:nvPr>
            <p:ph type="title"/>
          </p:nvPr>
        </p:nvSpPr>
        <p:spPr>
          <a:xfrm>
            <a:off x="1429592" y="462061"/>
            <a:ext cx="9330117" cy="873125"/>
          </a:xfrm>
          <a:prstGeom prst="rect">
            <a:avLst/>
          </a:prstGeom>
        </p:spPr>
        <p:txBody>
          <a:bodyPr/>
          <a:lstStyle/>
          <a:p>
            <a:r>
              <a:rPr kumimoji="1" lang="ja-JP" altLang="en-US" dirty="0"/>
              <a:t>薮のやったこと</a:t>
            </a:r>
          </a:p>
        </p:txBody>
      </p:sp>
      <p:sp>
        <p:nvSpPr>
          <p:cNvPr id="3" name="テキスト ボックス 2">
            <a:extLst>
              <a:ext uri="{FF2B5EF4-FFF2-40B4-BE49-F238E27FC236}">
                <a16:creationId xmlns:a16="http://schemas.microsoft.com/office/drawing/2014/main" id="{049C4002-302D-5F37-E160-4AB07C642464}"/>
              </a:ext>
            </a:extLst>
          </p:cNvPr>
          <p:cNvSpPr txBox="1"/>
          <p:nvPr/>
        </p:nvSpPr>
        <p:spPr>
          <a:xfrm>
            <a:off x="1429592" y="1940113"/>
            <a:ext cx="10110423" cy="3164841"/>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日本語文書を作成する全ての人が読むべき</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教科書（</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PDF  30</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ページ弱）を作成。ネットで公開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特長</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だれでも読める</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marL="457200" indent="-457200" algn="l">
              <a:lnSpc>
                <a:spcPct val="120000"/>
              </a:lnSpc>
              <a:buFont typeface="Wingdings" panose="05000000000000000000" pitchFamily="2" charset="2"/>
              <a:buChar char="l"/>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必要最小限を </a:t>
            </a: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30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ページ弱に凝縮</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Tree>
    <p:extLst>
      <p:ext uri="{BB962C8B-B14F-4D97-AF65-F5344CB8AC3E}">
        <p14:creationId xmlns:p14="http://schemas.microsoft.com/office/powerpoint/2010/main" val="140736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431981A-BAAD-BD47-3A0F-75FDE055E133}"/>
              </a:ext>
            </a:extLst>
          </p:cNvPr>
          <p:cNvPicPr>
            <a:picLocks noChangeAspect="1"/>
          </p:cNvPicPr>
          <p:nvPr/>
        </p:nvPicPr>
        <p:blipFill>
          <a:blip r:embed="rId2"/>
          <a:stretch>
            <a:fillRect/>
          </a:stretch>
        </p:blipFill>
        <p:spPr>
          <a:xfrm>
            <a:off x="328030" y="620624"/>
            <a:ext cx="5534554" cy="3755985"/>
          </a:xfrm>
          <a:prstGeom prst="rect">
            <a:avLst/>
          </a:prstGeom>
        </p:spPr>
      </p:pic>
      <p:pic>
        <p:nvPicPr>
          <p:cNvPr id="5" name="図 4">
            <a:extLst>
              <a:ext uri="{FF2B5EF4-FFF2-40B4-BE49-F238E27FC236}">
                <a16:creationId xmlns:a16="http://schemas.microsoft.com/office/drawing/2014/main" id="{F54DEFEC-E1CB-FF14-EE8D-BA616343DAA9}"/>
              </a:ext>
            </a:extLst>
          </p:cNvPr>
          <p:cNvPicPr>
            <a:picLocks noChangeAspect="1"/>
          </p:cNvPicPr>
          <p:nvPr/>
        </p:nvPicPr>
        <p:blipFill rotWithShape="1">
          <a:blip r:embed="rId3"/>
          <a:srcRect t="2" b="-1507"/>
          <a:stretch/>
        </p:blipFill>
        <p:spPr>
          <a:xfrm>
            <a:off x="6193111" y="620624"/>
            <a:ext cx="5775031" cy="5386635"/>
          </a:xfrm>
          <a:prstGeom prst="rect">
            <a:avLst/>
          </a:prstGeom>
        </p:spPr>
      </p:pic>
      <p:sp>
        <p:nvSpPr>
          <p:cNvPr id="6" name="テキスト ボックス 5">
            <a:extLst>
              <a:ext uri="{FF2B5EF4-FFF2-40B4-BE49-F238E27FC236}">
                <a16:creationId xmlns:a16="http://schemas.microsoft.com/office/drawing/2014/main" id="{B757E40E-B4F9-20DE-BD5D-04914000F4B3}"/>
              </a:ext>
            </a:extLst>
          </p:cNvPr>
          <p:cNvSpPr txBox="1"/>
          <p:nvPr/>
        </p:nvSpPr>
        <p:spPr>
          <a:xfrm>
            <a:off x="99161" y="4747160"/>
            <a:ext cx="5992291" cy="1096582"/>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「読みやすい日本語」「薮哲郎」「ワープロソフト」で検索</a:t>
            </a:r>
          </a:p>
        </p:txBody>
      </p:sp>
    </p:spTree>
    <p:extLst>
      <p:ext uri="{BB962C8B-B14F-4D97-AF65-F5344CB8AC3E}">
        <p14:creationId xmlns:p14="http://schemas.microsoft.com/office/powerpoint/2010/main" val="354379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80B60-6742-167E-388F-4BD9E217F307}"/>
              </a:ext>
            </a:extLst>
          </p:cNvPr>
          <p:cNvSpPr>
            <a:spLocks noGrp="1"/>
          </p:cNvSpPr>
          <p:nvPr>
            <p:ph type="title"/>
          </p:nvPr>
        </p:nvSpPr>
        <p:spPr>
          <a:xfrm>
            <a:off x="1429592" y="462061"/>
            <a:ext cx="9330117" cy="873125"/>
          </a:xfrm>
          <a:prstGeom prst="rect">
            <a:avLst/>
          </a:prstGeom>
        </p:spPr>
        <p:txBody>
          <a:bodyPr/>
          <a:lstStyle/>
          <a:p>
            <a:r>
              <a:rPr kumimoji="1" lang="ja-JP" altLang="en-US" dirty="0"/>
              <a:t>本スライドの概要</a:t>
            </a:r>
          </a:p>
        </p:txBody>
      </p:sp>
      <p:sp>
        <p:nvSpPr>
          <p:cNvPr id="3" name="テキスト ボックス 2">
            <a:extLst>
              <a:ext uri="{FF2B5EF4-FFF2-40B4-BE49-F238E27FC236}">
                <a16:creationId xmlns:a16="http://schemas.microsoft.com/office/drawing/2014/main" id="{049C4002-302D-5F37-E160-4AB07C642464}"/>
              </a:ext>
            </a:extLst>
          </p:cNvPr>
          <p:cNvSpPr txBox="1"/>
          <p:nvPr/>
        </p:nvSpPr>
        <p:spPr>
          <a:xfrm>
            <a:off x="1429592" y="1976616"/>
            <a:ext cx="10110423" cy="2647776"/>
          </a:xfrm>
          <a:prstGeom prst="rect">
            <a:avLst/>
          </a:prstGeom>
          <a:noFill/>
        </p:spPr>
        <p:txBody>
          <a:bodyPr wrap="square" rtlCol="0">
            <a:spAutoFit/>
          </a:bodyPr>
          <a:lstStyle/>
          <a:p>
            <a:pPr algn="l">
              <a:lnSpc>
                <a:spcPct val="120000"/>
              </a:lnSpc>
            </a:pP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私の教科書のダイジェスト</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フォントの話</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2. </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組版の話</a:t>
            </a:r>
            <a:endPar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3. </a:t>
            </a:r>
            <a:r>
              <a:rPr kumimoji="1"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コンピュータの話</a:t>
            </a: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p:txBody>
      </p:sp>
    </p:spTree>
    <p:extLst>
      <p:ext uri="{BB962C8B-B14F-4D97-AF65-F5344CB8AC3E}">
        <p14:creationId xmlns:p14="http://schemas.microsoft.com/office/powerpoint/2010/main" val="31197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8025BB-FA50-97FD-A2E1-FB9FF1ABE481}"/>
              </a:ext>
            </a:extLst>
          </p:cNvPr>
          <p:cNvSpPr>
            <a:spLocks noGrp="1"/>
          </p:cNvSpPr>
          <p:nvPr>
            <p:ph type="title"/>
          </p:nvPr>
        </p:nvSpPr>
        <p:spPr/>
        <p:txBody>
          <a:bodyPr/>
          <a:lstStyle/>
          <a:p>
            <a:r>
              <a:rPr kumimoji="1" lang="ja-JP" altLang="en-US" dirty="0"/>
              <a:t>単位 </a:t>
            </a:r>
            <a:r>
              <a:rPr kumimoji="1" lang="en-US" altLang="ja-JP" dirty="0"/>
              <a:t>pt</a:t>
            </a:r>
            <a:endParaRPr kumimoji="1" lang="ja-JP" altLang="en-US" dirty="0"/>
          </a:p>
        </p:txBody>
      </p:sp>
      <p:sp>
        <p:nvSpPr>
          <p:cNvPr id="5" name="テキスト ボックス 4">
            <a:extLst>
              <a:ext uri="{FF2B5EF4-FFF2-40B4-BE49-F238E27FC236}">
                <a16:creationId xmlns:a16="http://schemas.microsoft.com/office/drawing/2014/main" id="{0F57966A-ED28-1F0C-6299-556D2CEFD76F}"/>
              </a:ext>
            </a:extLst>
          </p:cNvPr>
          <p:cNvSpPr txBox="1"/>
          <p:nvPr/>
        </p:nvSpPr>
        <p:spPr>
          <a:xfrm>
            <a:off x="1429592" y="1946486"/>
            <a:ext cx="8712398" cy="1613647"/>
          </a:xfrm>
          <a:prstGeom prst="rect">
            <a:avLst/>
          </a:prstGeom>
          <a:noFill/>
        </p:spPr>
        <p:txBody>
          <a:bodyPr wrap="square" rtlCol="0">
            <a:spAutoFit/>
          </a:bodyPr>
          <a:lstStyle/>
          <a:p>
            <a:pPr algn="l">
              <a:lnSpc>
                <a:spcPct val="120000"/>
              </a:lnSpc>
            </a:pPr>
            <a:r>
              <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inch = 2.54 cm = 72 pt</a:t>
            </a:r>
          </a:p>
          <a:p>
            <a:pPr algn="l">
              <a:lnSpc>
                <a:spcPct val="120000"/>
              </a:lnSpc>
            </a:pPr>
            <a:endParaRPr kumimoji="1"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endParaRPr>
          </a:p>
          <a:p>
            <a:pPr algn="l">
              <a:lnSpc>
                <a:spcPct val="120000"/>
              </a:lnSpc>
            </a:pP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 pt = 0.3528 mm</a:t>
            </a:r>
            <a:r>
              <a:rPr lang="ja-JP" altLang="en-US" sz="2800" dirty="0">
                <a:latin typeface="游ゴシック Medium" panose="020B0500000000000000" pitchFamily="50" charset="-128"/>
                <a:ea typeface="游ゴシック Medium" panose="020B0500000000000000" pitchFamily="50" charset="-128"/>
                <a:cs typeface="Adobe Devanagari" panose="02040503050201020203" pitchFamily="18" charset="0"/>
              </a:rPr>
              <a:t>　　</a:t>
            </a:r>
            <a:r>
              <a:rPr lang="en-US" altLang="ja-JP" sz="2800" dirty="0">
                <a:latin typeface="游ゴシック Medium" panose="020B0500000000000000" pitchFamily="50" charset="-128"/>
                <a:ea typeface="游ゴシック Medium" panose="020B0500000000000000" pitchFamily="50" charset="-128"/>
                <a:cs typeface="Adobe Devanagari" panose="02040503050201020203" pitchFamily="18" charset="0"/>
              </a:rPr>
              <a:t>10.5 pt = 3.7 mm</a:t>
            </a:r>
          </a:p>
        </p:txBody>
      </p:sp>
    </p:spTree>
    <p:extLst>
      <p:ext uri="{BB962C8B-B14F-4D97-AF65-F5344CB8AC3E}">
        <p14:creationId xmlns:p14="http://schemas.microsoft.com/office/powerpoint/2010/main" val="22036437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120000"/>
          </a:lnSpc>
          <a:defRPr kumimoji="1" sz="2800" dirty="0" smtClean="0">
            <a:latin typeface="游ゴシック Medium" panose="020B0500000000000000" pitchFamily="50" charset="-128"/>
            <a:ea typeface="游ゴシック Medium" panose="020B0500000000000000" pitchFamily="50" charset="-128"/>
            <a:cs typeface="Adobe Devanagari" panose="02040503050201020203"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120000"/>
          </a:lnSpc>
          <a:defRPr kumimoji="1" sz="2800" dirty="0" smtClean="0">
            <a:latin typeface="游ゴシック Medium" panose="020B0500000000000000" pitchFamily="50" charset="-128"/>
            <a:ea typeface="游ゴシック Medium" panose="020B0500000000000000" pitchFamily="50" charset="-128"/>
            <a:cs typeface="Adobe Devanagari" panose="02040503050201020203"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120000"/>
          </a:lnSpc>
          <a:defRPr kumimoji="1" sz="2800" dirty="0" smtClean="0">
            <a:latin typeface="游ゴシック Medium" panose="020B0500000000000000" pitchFamily="50" charset="-128"/>
            <a:ea typeface="游ゴシック Medium" panose="020B0500000000000000" pitchFamily="50" charset="-128"/>
            <a:cs typeface="Adobe Devanagari" panose="02040503050201020203"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120000"/>
          </a:lnSpc>
          <a:defRPr kumimoji="1" sz="2800" dirty="0" smtClean="0">
            <a:latin typeface="游ゴシック Medium" panose="020B0500000000000000" pitchFamily="50" charset="-128"/>
            <a:ea typeface="游ゴシック Medium" panose="020B0500000000000000" pitchFamily="50" charset="-128"/>
            <a:cs typeface="Adobe Devanagari" panose="02040503050201020203"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120000"/>
          </a:lnSpc>
          <a:defRPr kumimoji="1" sz="2800" dirty="0" smtClean="0">
            <a:latin typeface="游ゴシック Medium" panose="020B0500000000000000" pitchFamily="50" charset="-128"/>
            <a:ea typeface="游ゴシック Medium" panose="020B0500000000000000" pitchFamily="50" charset="-128"/>
            <a:cs typeface="Adobe Devanagari" panose="02040503050201020203"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6709</TotalTime>
  <Words>2296</Words>
  <Application>Microsoft Office PowerPoint</Application>
  <PresentationFormat>ワイド画面</PresentationFormat>
  <Paragraphs>479</Paragraphs>
  <Slides>57</Slides>
  <Notes>0</Notes>
  <HiddenSlides>0</HiddenSlides>
  <MMClips>0</MMClips>
  <ScaleCrop>false</ScaleCrop>
  <HeadingPairs>
    <vt:vector size="6" baseType="variant">
      <vt:variant>
        <vt:lpstr>使用されているフォント</vt:lpstr>
      </vt:variant>
      <vt:variant>
        <vt:i4>26</vt:i4>
      </vt:variant>
      <vt:variant>
        <vt:lpstr>テーマ</vt:lpstr>
      </vt:variant>
      <vt:variant>
        <vt:i4>5</vt:i4>
      </vt:variant>
      <vt:variant>
        <vt:lpstr>スライド タイトル</vt:lpstr>
      </vt:variant>
      <vt:variant>
        <vt:i4>57</vt:i4>
      </vt:variant>
    </vt:vector>
  </HeadingPairs>
  <TitlesOfParts>
    <vt:vector size="88" baseType="lpstr">
      <vt:lpstr>BIZ UDPゴシック</vt:lpstr>
      <vt:lpstr>BIZ UDP明朝 Medium</vt:lpstr>
      <vt:lpstr>BIZ UDゴシック</vt:lpstr>
      <vt:lpstr>BIZ UD明朝 Medium</vt:lpstr>
      <vt:lpstr>HGP教科書体</vt:lpstr>
      <vt:lpstr>HGS教科書体</vt:lpstr>
      <vt:lpstr>HG丸ｺﾞｼｯｸM-PRO</vt:lpstr>
      <vt:lpstr>HG教科書体</vt:lpstr>
      <vt:lpstr>ＭＳ ゴシック</vt:lpstr>
      <vt:lpstr>ＭＳ 明朝</vt:lpstr>
      <vt:lpstr>UD デジタル 教科書体 NK-R</vt:lpstr>
      <vt:lpstr>UD デジタル 教科書体 NP-R</vt:lpstr>
      <vt:lpstr>メイリオ</vt:lpstr>
      <vt:lpstr>游ゴシック</vt:lpstr>
      <vt:lpstr>游ゴシック Medium</vt:lpstr>
      <vt:lpstr>游明朝</vt:lpstr>
      <vt:lpstr>游明朝 Demibold</vt:lpstr>
      <vt:lpstr>Arial</vt:lpstr>
      <vt:lpstr>Calibri</vt:lpstr>
      <vt:lpstr>Century</vt:lpstr>
      <vt:lpstr>Century Schoolbook</vt:lpstr>
      <vt:lpstr>Consolas</vt:lpstr>
      <vt:lpstr>Garamond</vt:lpstr>
      <vt:lpstr>Palatino Linotype</vt:lpstr>
      <vt:lpstr>Times New Roman</vt:lpstr>
      <vt:lpstr>Wingdings</vt:lpstr>
      <vt:lpstr>Office テーマ</vt:lpstr>
      <vt:lpstr>1_Office テーマ</vt:lpstr>
      <vt:lpstr>3_Office テーマ</vt:lpstr>
      <vt:lpstr>4_Office テーマ</vt:lpstr>
      <vt:lpstr>2_Office テーマ</vt:lpstr>
      <vt:lpstr>読みやすい日本語の組み方</vt:lpstr>
      <vt:lpstr>文章作成の今昔</vt:lpstr>
      <vt:lpstr>PowerPoint プレゼンテーション</vt:lpstr>
      <vt:lpstr>PowerPoint プレゼンテーション</vt:lpstr>
      <vt:lpstr>読みやすい日本語を組むには</vt:lpstr>
      <vt:lpstr>薮のやったこと</vt:lpstr>
      <vt:lpstr>PowerPoint プレゼンテーション</vt:lpstr>
      <vt:lpstr>本スライドの概要</vt:lpstr>
      <vt:lpstr>単位 pt</vt:lpstr>
      <vt:lpstr>フォント</vt:lpstr>
      <vt:lpstr>文字の種類</vt:lpstr>
      <vt:lpstr>フォントの種類</vt:lpstr>
      <vt:lpstr>等幅とプロポーショナル</vt:lpstr>
      <vt:lpstr>PowerPoint プレゼンテーション</vt:lpstr>
      <vt:lpstr>日本語組版の例</vt:lpstr>
      <vt:lpstr>PowerPoint プレゼンテーション</vt:lpstr>
      <vt:lpstr>欧文組版の例</vt:lpstr>
      <vt:lpstr>セリフとサンセリフ</vt:lpstr>
      <vt:lpstr>PowerPoint プレゼンテーション</vt:lpstr>
      <vt:lpstr>フォントの組み合わせ</vt:lpstr>
      <vt:lpstr>イタリック体</vt:lpstr>
      <vt:lpstr>ボールド体</vt:lpstr>
      <vt:lpstr>PowerPoint プレゼンテーション</vt:lpstr>
      <vt:lpstr>フォントの豆知識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推奨する組み合わせ（本文用）</vt:lpstr>
      <vt:lpstr>推奨する組み合わせ（見出し用）</vt:lpstr>
      <vt:lpstr>フォントのまとめ</vt:lpstr>
      <vt:lpstr>組版</vt:lpstr>
      <vt:lpstr>日本語のフォント</vt:lpstr>
      <vt:lpstr>ベタ組み</vt:lpstr>
      <vt:lpstr>英数字のフォント</vt:lpstr>
      <vt:lpstr>両端揃え</vt:lpstr>
      <vt:lpstr>Word  A4 のデフォルト値</vt:lpstr>
      <vt:lpstr>マージン</vt:lpstr>
      <vt:lpstr>1 行文字数と行送り</vt:lpstr>
      <vt:lpstr>PowerPoint プレゼンテーション</vt:lpstr>
      <vt:lpstr>PowerPoint プレゼンテーション</vt:lpstr>
      <vt:lpstr>日本語と英語の違い(行送り)</vt:lpstr>
      <vt:lpstr>PowerPoint プレゼンテーション</vt:lpstr>
      <vt:lpstr>お勧めの設定</vt:lpstr>
      <vt:lpstr>括弧のルール</vt:lpstr>
      <vt:lpstr>全角括弧</vt:lpstr>
      <vt:lpstr>括弧の下端</vt:lpstr>
      <vt:lpstr>PC の知識</vt:lpstr>
      <vt:lpstr>使ってはいけないフォント</vt:lpstr>
      <vt:lpstr>使ってよいフォント</vt:lpstr>
      <vt:lpstr>Word の致命的な欠点</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yabu</dc:creator>
  <cp:lastModifiedBy>yabu</cp:lastModifiedBy>
  <cp:revision>265</cp:revision>
  <cp:lastPrinted>2023-05-26T02:29:52Z</cp:lastPrinted>
  <dcterms:created xsi:type="dcterms:W3CDTF">2019-11-14T14:46:19Z</dcterms:created>
  <dcterms:modified xsi:type="dcterms:W3CDTF">2023-06-04T22:27:47Z</dcterms:modified>
</cp:coreProperties>
</file>