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8"/>
  </p:notesMasterIdLst>
  <p:sldIdLst>
    <p:sldId id="257" r:id="rId2"/>
    <p:sldId id="261" r:id="rId3"/>
    <p:sldId id="262" r:id="rId4"/>
    <p:sldId id="259" r:id="rId5"/>
    <p:sldId id="263" r:id="rId6"/>
    <p:sldId id="256" r:id="rId7"/>
  </p:sldIdLst>
  <p:sldSz cx="9144000" cy="6858000" type="screen4x3"/>
  <p:notesSz cx="68072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7F2"/>
    <a:srgbClr val="DDE7F3"/>
    <a:srgbClr val="E3EBF5"/>
    <a:srgbClr val="D8E3F0"/>
    <a:srgbClr val="00FF00"/>
    <a:srgbClr val="FFFF00"/>
    <a:srgbClr val="FF0000"/>
    <a:srgbClr val="0000FF"/>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6" autoAdjust="0"/>
    <p:restoredTop sz="94683" autoAdjust="0"/>
  </p:normalViewPr>
  <p:slideViewPr>
    <p:cSldViewPr showGuides="1">
      <p:cViewPr varScale="1">
        <p:scale>
          <a:sx n="129" d="100"/>
          <a:sy n="129" d="100"/>
        </p:scale>
        <p:origin x="123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392" y="-67"/>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529" cy="497842"/>
          </a:xfrm>
          <a:prstGeom prst="rect">
            <a:avLst/>
          </a:prstGeom>
        </p:spPr>
        <p:txBody>
          <a:bodyPr vert="horz" lIns="91595" tIns="45798" rIns="91595" bIns="45798"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5082" y="0"/>
            <a:ext cx="2950529" cy="497842"/>
          </a:xfrm>
          <a:prstGeom prst="rect">
            <a:avLst/>
          </a:prstGeom>
        </p:spPr>
        <p:txBody>
          <a:bodyPr vert="horz" lIns="91595" tIns="45798" rIns="91595" bIns="45798" rtlCol="0"/>
          <a:lstStyle>
            <a:lvl1pPr algn="r">
              <a:defRPr sz="1200"/>
            </a:lvl1pPr>
          </a:lstStyle>
          <a:p>
            <a:pPr>
              <a:defRPr/>
            </a:pPr>
            <a:fld id="{AAF36981-6CF0-49A0-8CBD-433248B5DE21}" type="datetimeFigureOut">
              <a:rPr lang="ja-JP" altLang="en-US"/>
              <a:pPr>
                <a:defRPr/>
              </a:pPr>
              <a:t>2016/7/20</a:t>
            </a:fld>
            <a:endParaRPr lang="ja-JP" altLang="en-US"/>
          </a:p>
        </p:txBody>
      </p:sp>
      <p:sp>
        <p:nvSpPr>
          <p:cNvPr id="4" name="スライド イメージ プレースホルダ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595" tIns="45798" rIns="91595" bIns="45798" rtlCol="0" anchor="ctr"/>
          <a:lstStyle/>
          <a:p>
            <a:pPr lvl="0"/>
            <a:endParaRPr lang="ja-JP" altLang="en-US" noProof="0" smtClean="0"/>
          </a:p>
        </p:txBody>
      </p:sp>
      <p:sp>
        <p:nvSpPr>
          <p:cNvPr id="5" name="ノート プレースホルダ 4"/>
          <p:cNvSpPr>
            <a:spLocks noGrp="1"/>
          </p:cNvSpPr>
          <p:nvPr>
            <p:ph type="body" sz="quarter" idx="3"/>
          </p:nvPr>
        </p:nvSpPr>
        <p:spPr>
          <a:xfrm>
            <a:off x="680403" y="4723924"/>
            <a:ext cx="5446396" cy="4475798"/>
          </a:xfrm>
          <a:prstGeom prst="rect">
            <a:avLst/>
          </a:prstGeom>
        </p:spPr>
        <p:txBody>
          <a:bodyPr vert="horz" lIns="91595" tIns="45798" rIns="91595" bIns="4579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6257"/>
            <a:ext cx="2950529" cy="497841"/>
          </a:xfrm>
          <a:prstGeom prst="rect">
            <a:avLst/>
          </a:prstGeom>
        </p:spPr>
        <p:txBody>
          <a:bodyPr vert="horz" lIns="91595" tIns="45798" rIns="91595" bIns="45798"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5082" y="9446257"/>
            <a:ext cx="2950529" cy="497841"/>
          </a:xfrm>
          <a:prstGeom prst="rect">
            <a:avLst/>
          </a:prstGeom>
        </p:spPr>
        <p:txBody>
          <a:bodyPr vert="horz" lIns="91595" tIns="45798" rIns="91595" bIns="45798" rtlCol="0" anchor="b"/>
          <a:lstStyle>
            <a:lvl1pPr algn="r">
              <a:defRPr sz="1200"/>
            </a:lvl1pPr>
          </a:lstStyle>
          <a:p>
            <a:pPr>
              <a:defRPr/>
            </a:pPr>
            <a:fld id="{33FF9EB7-154F-439A-83D6-020C59B830FA}" type="slidenum">
              <a:rPr lang="ja-JP" altLang="en-US"/>
              <a:pPr>
                <a:defRPr/>
              </a:pPr>
              <a:t>‹#›</a:t>
            </a:fld>
            <a:endParaRPr lang="ja-JP" altLang="en-US"/>
          </a:p>
        </p:txBody>
      </p:sp>
    </p:spTree>
    <p:extLst>
      <p:ext uri="{BB962C8B-B14F-4D97-AF65-F5344CB8AC3E}">
        <p14:creationId xmlns:p14="http://schemas.microsoft.com/office/powerpoint/2010/main" val="3247760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3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A76CA7-94CC-44C2-B519-806022BCFBB1}" type="slidenum">
              <a:rPr lang="ja-JP" altLang="en-US" smtClean="0"/>
              <a:pPr/>
              <a:t>6</a:t>
            </a:fld>
            <a:endParaRPr lang="ja-JP" altLang="en-US" smtClean="0"/>
          </a:p>
        </p:txBody>
      </p:sp>
    </p:spTree>
    <p:extLst>
      <p:ext uri="{BB962C8B-B14F-4D97-AF65-F5344CB8AC3E}">
        <p14:creationId xmlns:p14="http://schemas.microsoft.com/office/powerpoint/2010/main" val="342887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pPr>
              <a:defRPr/>
            </a:pPr>
            <a:fld id="{F896A114-149B-425A-88D6-C8A6CB7F9D8E}" type="datetimeFigureOut">
              <a:rPr lang="ja-JP" altLang="en-US" smtClean="0"/>
              <a:pPr>
                <a:defRPr/>
              </a:pPr>
              <a:t>2016/7/20</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ED924BD4-55F4-4E7C-B174-F53014466AC3}" type="slidenum">
              <a:rPr lang="ja-JP" altLang="en-US" smtClean="0"/>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2664296" cy="504056"/>
          </a:xfrm>
        </p:spPr>
        <p:txBody>
          <a:bodyPr>
            <a:noAutofit/>
          </a:bodyPr>
          <a:lstStyle>
            <a:lvl1pPr algn="l">
              <a:defRPr sz="2000"/>
            </a:lvl1pPr>
          </a:lstStyle>
          <a:p>
            <a:r>
              <a:rPr kumimoji="1" lang="ja-JP" altLang="en-US" dirty="0" smtClean="0"/>
              <a:t>マスタ タイトル</a:t>
            </a:r>
            <a:endParaRPr kumimoji="1" lang="ja-JP" altLang="en-US" dirty="0"/>
          </a:p>
        </p:txBody>
      </p:sp>
      <p:sp>
        <p:nvSpPr>
          <p:cNvPr id="3" name="日付プレースホルダ 2"/>
          <p:cNvSpPr>
            <a:spLocks noGrp="1"/>
          </p:cNvSpPr>
          <p:nvPr>
            <p:ph type="dt" sz="half" idx="10"/>
          </p:nvPr>
        </p:nvSpPr>
        <p:spPr/>
        <p:txBody>
          <a:bodyPr/>
          <a:lstStyle/>
          <a:p>
            <a:pPr>
              <a:defRPr/>
            </a:pPr>
            <a:fld id="{901E62ED-B98B-49A0-8717-63A0EDD4B5F0}" type="datetimeFigureOut">
              <a:rPr lang="ja-JP" altLang="en-US" smtClean="0"/>
              <a:pPr>
                <a:defRPr/>
              </a:pPr>
              <a:t>2016/7/20</a:t>
            </a:fld>
            <a:endParaRPr lang="ja-JP" altLang="en-US"/>
          </a:p>
        </p:txBody>
      </p:sp>
      <p:sp>
        <p:nvSpPr>
          <p:cNvPr id="4" name="フッター プレースホルダ 3"/>
          <p:cNvSpPr>
            <a:spLocks noGrp="1"/>
          </p:cNvSpPr>
          <p:nvPr>
            <p:ph type="ftr" sz="quarter" idx="11"/>
          </p:nvPr>
        </p:nvSpPr>
        <p:spPr/>
        <p:txBody>
          <a:bodyPr/>
          <a:lstStyle>
            <a:lvl1pPr>
              <a:defRPr>
                <a:solidFill>
                  <a:schemeClr val="tx1"/>
                </a:solidFill>
              </a:defRPr>
            </a:lvl1pPr>
          </a:lstStyle>
          <a:p>
            <a:pPr>
              <a:defRPr/>
            </a:pPr>
            <a:r>
              <a:rPr lang="ja-JP" altLang="en-US" dirty="0" smtClean="0"/>
              <a:t>情報機器の操作</a:t>
            </a:r>
            <a:endParaRPr lang="ja-JP" altLang="en-US" dirty="0"/>
          </a:p>
        </p:txBody>
      </p:sp>
      <p:sp>
        <p:nvSpPr>
          <p:cNvPr id="5" name="スライド番号プレースホルダ 4"/>
          <p:cNvSpPr>
            <a:spLocks noGrp="1"/>
          </p:cNvSpPr>
          <p:nvPr>
            <p:ph type="sldNum" sz="quarter" idx="12"/>
          </p:nvPr>
        </p:nvSpPr>
        <p:spPr/>
        <p:txBody>
          <a:bodyPr/>
          <a:lstStyle/>
          <a:p>
            <a:pPr>
              <a:defRPr/>
            </a:pPr>
            <a:fld id="{070264C5-31E8-46C6-9F92-3243AD0068B8}" type="slidenum">
              <a:rPr lang="ja-JP" altLang="en-US" smtClean="0"/>
              <a:pPr>
                <a:defRPr/>
              </a:pPr>
              <a:t>‹#›</a:t>
            </a:fld>
            <a:endParaRPr lang="ja-JP" altLang="en-US" dirty="0"/>
          </a:p>
        </p:txBody>
      </p:sp>
      <p:pic>
        <p:nvPicPr>
          <p:cNvPr id="32770" name="Picture 2" descr="sottakun.jpg"/>
          <p:cNvPicPr>
            <a:picLocks noChangeAspect="1" noChangeArrowheads="1"/>
          </p:cNvPicPr>
          <p:nvPr userDrawn="1"/>
        </p:nvPicPr>
        <p:blipFill>
          <a:blip r:embed="rId2" cstate="print"/>
          <a:srcRect/>
          <a:stretch>
            <a:fillRect/>
          </a:stretch>
        </p:blipFill>
        <p:spPr bwMode="auto">
          <a:xfrm>
            <a:off x="8013700" y="116632"/>
            <a:ext cx="1130300" cy="11303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ACAFDBE3-7DCC-4078-B1B1-84275633772A}" type="datetimeFigureOut">
              <a:rPr lang="ja-JP" altLang="en-US" smtClean="0"/>
              <a:pPr>
                <a:defRPr/>
              </a:pPr>
              <a:t>2016/7/20</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15C72376-BBCB-4B53-80A5-8C7305FE7290}" type="slidenum">
              <a:rPr lang="ja-JP" altLang="en-US" smtClean="0"/>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25B3325-4DB5-430D-AE13-3F1A2B76AB05}" type="datetimeFigureOut">
              <a:rPr lang="ja-JP" altLang="en-US" smtClean="0"/>
              <a:pPr>
                <a:defRPr/>
              </a:pPr>
              <a:t>2016/7/20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6F3E02-6F62-4C4F-B033-25A5F14B45B6}"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70" r:id="rId1"/>
    <p:sldLayoutId id="2147483975" r:id="rId2"/>
    <p:sldLayoutId id="2147483976"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eaLnBrk="1" fontAlgn="auto" hangingPunct="1">
              <a:spcAft>
                <a:spcPts val="0"/>
              </a:spcAft>
              <a:defRPr/>
            </a:pPr>
            <a:r>
              <a:rPr lang="en-US" altLang="ja-JP" dirty="0" smtClean="0"/>
              <a:t>PowerPoint</a:t>
            </a:r>
            <a:r>
              <a:rPr lang="ja-JP" altLang="en-US" dirty="0"/>
              <a:t> </a:t>
            </a:r>
            <a:r>
              <a:rPr lang="ja-JP" altLang="en-US" dirty="0" smtClean="0"/>
              <a:t>の基本操作</a:t>
            </a:r>
            <a:endParaRPr lang="ja-JP" altLang="en-US" dirty="0"/>
          </a:p>
        </p:txBody>
      </p:sp>
      <p:sp>
        <p:nvSpPr>
          <p:cNvPr id="8195" name="サブタイトル 2"/>
          <p:cNvSpPr>
            <a:spLocks noGrp="1"/>
          </p:cNvSpPr>
          <p:nvPr>
            <p:ph type="subTitle" idx="1"/>
          </p:nvPr>
        </p:nvSpPr>
        <p:spPr/>
        <p:txBody>
          <a:bodyPr/>
          <a:lstStyle/>
          <a:p>
            <a:pPr eaLnBrk="1" hangingPunct="1"/>
            <a:r>
              <a:rPr lang="ja-JP" altLang="en-US" dirty="0" smtClean="0"/>
              <a:t>情報機器の操作</a:t>
            </a:r>
            <a:r>
              <a:rPr lang="en-US" altLang="ja-JP" dirty="0" smtClean="0"/>
              <a:t>(e)</a:t>
            </a:r>
          </a:p>
          <a:p>
            <a:pPr eaLnBrk="1" hangingPunct="1"/>
            <a:r>
              <a:rPr lang="en-US" altLang="ja-JP" dirty="0"/>
              <a:t>2016</a:t>
            </a:r>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059832" y="1414517"/>
            <a:ext cx="1152128" cy="715088"/>
          </a:xfrm>
          <a:prstGeom prst="roundRect">
            <a:avLst>
              <a:gd name="adj" fmla="val 50000"/>
            </a:avLst>
          </a:prstGeom>
          <a:solidFill>
            <a:srgbClr val="FFCC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4" name="二等辺三角形 3"/>
          <p:cNvSpPr/>
          <p:nvPr/>
        </p:nvSpPr>
        <p:spPr>
          <a:xfrm>
            <a:off x="6141914" y="1558533"/>
            <a:ext cx="1094382" cy="635784"/>
          </a:xfrm>
          <a:prstGeom prst="triangle">
            <a:avLst>
              <a:gd name="adj" fmla="val 85317"/>
            </a:avLst>
          </a:prstGeom>
          <a:no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5" name="テキスト ボックス 15"/>
          <p:cNvSpPr txBox="1">
            <a:spLocks noChangeArrowheads="1"/>
          </p:cNvSpPr>
          <p:nvPr/>
        </p:nvSpPr>
        <p:spPr bwMode="auto">
          <a:xfrm>
            <a:off x="971600" y="2494637"/>
            <a:ext cx="1665841" cy="653449"/>
          </a:xfrm>
          <a:prstGeom prst="rect">
            <a:avLst/>
          </a:prstGeom>
          <a:noFill/>
          <a:ln w="9525">
            <a:solidFill>
              <a:srgbClr val="002060"/>
            </a:solidFill>
            <a:miter lim="800000"/>
            <a:headEnd/>
            <a:tailEnd/>
          </a:ln>
        </p:spPr>
        <p:txBody>
          <a:bodyPr wrap="none">
            <a:spAutoFit/>
          </a:bodyPr>
          <a:lstStyle/>
          <a:p>
            <a:pPr>
              <a:lnSpc>
                <a:spcPct val="120000"/>
              </a:lnSpc>
              <a:tabLst>
                <a:tab pos="357188" algn="l"/>
              </a:tabLst>
            </a:pPr>
            <a:r>
              <a:rPr lang="ja-JP" altLang="en-US" sz="1050" dirty="0">
                <a:latin typeface="Century Schoolbook" pitchFamily="18" charset="0"/>
                <a:ea typeface="ＭＳ 明朝" pitchFamily="17" charset="-128"/>
              </a:rPr>
              <a:t>円</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：薄い</a:t>
            </a:r>
            <a:r>
              <a:rPr lang="ja-JP" altLang="en-US" sz="1050" dirty="0">
                <a:latin typeface="Century Schoolbook" pitchFamily="18" charset="0"/>
                <a:ea typeface="ＭＳ 明朝" pitchFamily="17" charset="-128"/>
              </a:rPr>
              <a:t>黄色</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枠線：黒　実線  </a:t>
            </a:r>
            <a:r>
              <a:rPr lang="en-US" altLang="ja-JP" sz="1050" dirty="0">
                <a:latin typeface="Century Schoolbook" pitchFamily="18" charset="0"/>
                <a:ea typeface="ＭＳ 明朝" pitchFamily="17" charset="-128"/>
              </a:rPr>
              <a:t>1.5pt</a:t>
            </a:r>
          </a:p>
        </p:txBody>
      </p:sp>
      <p:sp>
        <p:nvSpPr>
          <p:cNvPr id="6" name="テキスト ボックス 16"/>
          <p:cNvSpPr txBox="1">
            <a:spLocks noChangeArrowheads="1"/>
          </p:cNvSpPr>
          <p:nvPr/>
        </p:nvSpPr>
        <p:spPr bwMode="auto">
          <a:xfrm>
            <a:off x="3710225" y="2494637"/>
            <a:ext cx="1531188" cy="674031"/>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角丸四角形</a:t>
            </a:r>
            <a:r>
              <a:rPr lang="ja-JP" altLang="en-US" sz="1050" dirty="0">
                <a:latin typeface="Century Schoolbook" pitchFamily="18" charset="0"/>
                <a:ea typeface="ＭＳ 明朝" pitchFamily="17" charset="-128"/>
              </a:rPr>
              <a:t>を更に丸く</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塗りつぶし色：ピンク</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p:txBody>
      </p:sp>
      <p:sp>
        <p:nvSpPr>
          <p:cNvPr id="7" name="テキスト ボックス 18"/>
          <p:cNvSpPr txBox="1">
            <a:spLocks noChangeArrowheads="1"/>
          </p:cNvSpPr>
          <p:nvPr/>
        </p:nvSpPr>
        <p:spPr bwMode="auto">
          <a:xfrm>
            <a:off x="6314197" y="2513132"/>
            <a:ext cx="1470316" cy="674031"/>
          </a:xfrm>
          <a:prstGeom prst="rect">
            <a:avLst/>
          </a:prstGeom>
          <a:noFill/>
          <a:ln w="9525">
            <a:solidFill>
              <a:srgbClr val="002060"/>
            </a:solidFill>
            <a:miter lim="800000"/>
            <a:headEnd/>
            <a:tailEnd/>
          </a:ln>
        </p:spPr>
        <p:txBody>
          <a:bodyPr wrap="square">
            <a:spAutoFit/>
          </a:bodyPr>
          <a:lstStyle/>
          <a:p>
            <a:pPr>
              <a:lnSpc>
                <a:spcPct val="120000"/>
              </a:lnSpc>
            </a:pPr>
            <a:r>
              <a:rPr lang="ja-JP" altLang="en-US" sz="1050" dirty="0">
                <a:latin typeface="Century Schoolbook" pitchFamily="18" charset="0"/>
                <a:ea typeface="ＭＳ 明朝" pitchFamily="17" charset="-128"/>
              </a:rPr>
              <a:t>三角形を変形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塗りつぶし色：なし</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枠線：青  点線  </a:t>
            </a:r>
            <a:r>
              <a:rPr lang="en-US" altLang="ja-JP" sz="1050" dirty="0" smtClean="0">
                <a:latin typeface="Century Schoolbook" pitchFamily="18" charset="0"/>
                <a:ea typeface="ＭＳ 明朝" pitchFamily="17" charset="-128"/>
              </a:rPr>
              <a:t>2pt</a:t>
            </a:r>
            <a:endParaRPr lang="en-US" altLang="ja-JP" sz="1050" dirty="0">
              <a:latin typeface="Century Schoolbook" pitchFamily="18" charset="0"/>
              <a:ea typeface="ＭＳ 明朝" pitchFamily="17" charset="-128"/>
            </a:endParaRPr>
          </a:p>
        </p:txBody>
      </p:sp>
      <p:sp>
        <p:nvSpPr>
          <p:cNvPr id="9" name="右矢印 8"/>
          <p:cNvSpPr/>
          <p:nvPr/>
        </p:nvSpPr>
        <p:spPr>
          <a:xfrm rot="18900000">
            <a:off x="308837" y="3934449"/>
            <a:ext cx="823367" cy="503168"/>
          </a:xfrm>
          <a:prstGeom prst="rightArrow">
            <a:avLst>
              <a:gd name="adj1" fmla="val 33376"/>
              <a:gd name="adj2" fmla="val 50000"/>
            </a:avLst>
          </a:prstGeom>
          <a:blipFill>
            <a:blip r:embed="rId2" cstate="print"/>
            <a:tile tx="0" ty="0" sx="100000" sy="100000" flip="none" algn="tl"/>
          </a:bli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10" name="テキスト ボックス 25"/>
          <p:cNvSpPr txBox="1">
            <a:spLocks noChangeArrowheads="1"/>
          </p:cNvSpPr>
          <p:nvPr/>
        </p:nvSpPr>
        <p:spPr bwMode="auto">
          <a:xfrm>
            <a:off x="613965" y="4869160"/>
            <a:ext cx="2145139" cy="674031"/>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ブロック矢印を書いて</a:t>
            </a:r>
            <a:r>
              <a:rPr lang="en-US" altLang="ja-JP" sz="1050" dirty="0" smtClean="0">
                <a:latin typeface="Century Schoolbook" pitchFamily="18" charset="0"/>
                <a:ea typeface="ＭＳ 明朝" pitchFamily="17" charset="-128"/>
              </a:rPr>
              <a:t>45</a:t>
            </a:r>
            <a:r>
              <a:rPr lang="ja-JP" altLang="en-US" sz="1050" dirty="0" smtClean="0">
                <a:latin typeface="Century Schoolbook" pitchFamily="18" charset="0"/>
                <a:ea typeface="ＭＳ 明朝" pitchFamily="17" charset="-128"/>
              </a:rPr>
              <a:t>度回転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：テクスチャの</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つ</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a:t>
            </a:r>
            <a:r>
              <a:rPr lang="ja-JP" altLang="en-US" sz="1050" dirty="0" smtClean="0">
                <a:latin typeface="Century Schoolbook" pitchFamily="18" charset="0"/>
                <a:ea typeface="ＭＳ 明朝" pitchFamily="17" charset="-128"/>
              </a:rPr>
              <a:t>：赤</a:t>
            </a:r>
            <a:r>
              <a:rPr lang="ja-JP" altLang="en-US" sz="1050" dirty="0">
                <a:latin typeface="Century Schoolbook" pitchFamily="18" charset="0"/>
                <a:ea typeface="ＭＳ 明朝" pitchFamily="17" charset="-128"/>
              </a:rPr>
              <a:t>　実線  </a:t>
            </a:r>
            <a:r>
              <a:rPr lang="en-US" altLang="ja-JP" sz="1050" dirty="0">
                <a:latin typeface="Century Schoolbook" pitchFamily="18" charset="0"/>
                <a:ea typeface="ＭＳ 明朝" pitchFamily="17" charset="-128"/>
              </a:rPr>
              <a:t>1.5pt</a:t>
            </a:r>
          </a:p>
        </p:txBody>
      </p:sp>
      <p:cxnSp>
        <p:nvCxnSpPr>
          <p:cNvPr id="11" name="直線矢印コネクタ 10"/>
          <p:cNvCxnSpPr/>
          <p:nvPr/>
        </p:nvCxnSpPr>
        <p:spPr>
          <a:xfrm>
            <a:off x="3203848" y="4437112"/>
            <a:ext cx="720080" cy="0"/>
          </a:xfrm>
          <a:prstGeom prst="straightConnector1">
            <a:avLst/>
          </a:prstGeom>
          <a:ln w="57150" cmpd="dbl">
            <a:solidFill>
              <a:srgbClr val="0000FF"/>
            </a:solidFill>
            <a:prstDash val="sysDot"/>
            <a:headEnd type="triangle"/>
            <a:tailEnd type="oval" w="med" len="med"/>
          </a:ln>
        </p:spPr>
        <p:style>
          <a:lnRef idx="1">
            <a:schemeClr val="accent1"/>
          </a:lnRef>
          <a:fillRef idx="0">
            <a:schemeClr val="accent1"/>
          </a:fillRef>
          <a:effectRef idx="0">
            <a:schemeClr val="accent1"/>
          </a:effectRef>
          <a:fontRef idx="minor">
            <a:schemeClr val="tx1"/>
          </a:fontRef>
        </p:style>
      </p:cxnSp>
      <p:sp>
        <p:nvSpPr>
          <p:cNvPr id="12" name="テキスト ボックス 29"/>
          <p:cNvSpPr txBox="1">
            <a:spLocks noChangeArrowheads="1"/>
          </p:cNvSpPr>
          <p:nvPr/>
        </p:nvSpPr>
        <p:spPr bwMode="auto">
          <a:xfrm>
            <a:off x="3491880" y="4869160"/>
            <a:ext cx="1665841" cy="653449"/>
          </a:xfrm>
          <a:prstGeom prst="rect">
            <a:avLst/>
          </a:prstGeom>
          <a:noFill/>
          <a:ln w="9525" cmpd="dbl">
            <a:solidFill>
              <a:srgbClr val="002060"/>
            </a:solidFill>
            <a:miter lim="800000"/>
            <a:headEnd/>
            <a:tailEnd/>
          </a:ln>
        </p:spPr>
        <p:txBody>
          <a:bodyPr wrap="none">
            <a:spAutoFit/>
          </a:bodyPr>
          <a:lstStyle/>
          <a:p>
            <a:pPr>
              <a:lnSpc>
                <a:spcPct val="120000"/>
              </a:lnSpc>
            </a:pPr>
            <a:r>
              <a:rPr lang="ja-JP" altLang="en-US" sz="1050" dirty="0">
                <a:latin typeface="Century Schoolbook" pitchFamily="18" charset="0"/>
                <a:ea typeface="ＭＳ 明朝" pitchFamily="17" charset="-128"/>
              </a:rPr>
              <a:t>直線</a:t>
            </a:r>
            <a:endParaRPr lang="en-US" altLang="ja-JP" sz="1050" dirty="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青</a:t>
            </a:r>
            <a:r>
              <a:rPr lang="ja-JP" altLang="en-US" sz="1050" dirty="0">
                <a:latin typeface="Century Schoolbook" pitchFamily="18" charset="0"/>
                <a:ea typeface="ＭＳ 明朝" pitchFamily="17" charset="-128"/>
              </a:rPr>
              <a:t>　二重線　点線  </a:t>
            </a:r>
            <a:r>
              <a:rPr lang="en-US" altLang="ja-JP" sz="1050" dirty="0">
                <a:latin typeface="Century Schoolbook" pitchFamily="18" charset="0"/>
                <a:ea typeface="ＭＳ 明朝" pitchFamily="17" charset="-128"/>
              </a:rPr>
              <a:t>4.5pt</a:t>
            </a:r>
          </a:p>
          <a:p>
            <a:pPr>
              <a:lnSpc>
                <a:spcPct val="120000"/>
              </a:lnSpc>
            </a:pPr>
            <a:r>
              <a:rPr lang="ja-JP" altLang="en-US" sz="1050" dirty="0" smtClean="0">
                <a:latin typeface="Century Schoolbook" pitchFamily="18" charset="0"/>
                <a:ea typeface="ＭＳ 明朝" pitchFamily="17" charset="-128"/>
              </a:rPr>
              <a:t>始点　矢印　　終点　●</a:t>
            </a:r>
            <a:endParaRPr lang="en-US" altLang="ja-JP" sz="1050" dirty="0">
              <a:latin typeface="Century Schoolbook" pitchFamily="18" charset="0"/>
              <a:ea typeface="ＭＳ 明朝" pitchFamily="17" charset="-128"/>
            </a:endParaRPr>
          </a:p>
        </p:txBody>
      </p:sp>
      <p:sp>
        <p:nvSpPr>
          <p:cNvPr id="13" name="テキスト ボックス 21"/>
          <p:cNvSpPr txBox="1">
            <a:spLocks noChangeArrowheads="1"/>
          </p:cNvSpPr>
          <p:nvPr/>
        </p:nvSpPr>
        <p:spPr bwMode="auto">
          <a:xfrm>
            <a:off x="1547664" y="188640"/>
            <a:ext cx="1944216" cy="480131"/>
          </a:xfrm>
          <a:prstGeom prst="rect">
            <a:avLst/>
          </a:prstGeom>
          <a:noFill/>
          <a:ln w="9525">
            <a:solidFill>
              <a:srgbClr val="002060"/>
            </a:solidFill>
            <a:miter lim="800000"/>
            <a:headEnd/>
            <a:tailEnd/>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サンプルとほぼ同じ図形を、その右横に描きなさい。</a:t>
            </a:r>
            <a:endParaRPr lang="en-US" altLang="ja-JP" sz="1050" dirty="0">
              <a:latin typeface="Century Schoolbook" pitchFamily="18" charset="0"/>
              <a:ea typeface="ＭＳ 明朝" pitchFamily="17" charset="-128"/>
            </a:endParaRPr>
          </a:p>
        </p:txBody>
      </p:sp>
      <p:sp>
        <p:nvSpPr>
          <p:cNvPr id="16" name="タイトル 15"/>
          <p:cNvSpPr>
            <a:spLocks noGrp="1"/>
          </p:cNvSpPr>
          <p:nvPr>
            <p:ph type="title"/>
          </p:nvPr>
        </p:nvSpPr>
        <p:spPr/>
        <p:txBody>
          <a:bodyPr/>
          <a:lstStyle/>
          <a:p>
            <a:r>
              <a:rPr lang="ja-JP" altLang="en-US" dirty="0" smtClean="0"/>
              <a:t>基本</a:t>
            </a:r>
            <a:r>
              <a:rPr lang="ja-JP" altLang="en-US" dirty="0"/>
              <a:t>図形</a:t>
            </a:r>
            <a:endParaRPr kumimoji="1" lang="ja-JP" altLang="en-US" dirty="0"/>
          </a:p>
        </p:txBody>
      </p:sp>
      <p:sp>
        <p:nvSpPr>
          <p:cNvPr id="22" name="テキスト ボックス 29"/>
          <p:cNvSpPr txBox="1">
            <a:spLocks noChangeArrowheads="1"/>
          </p:cNvSpPr>
          <p:nvPr/>
        </p:nvSpPr>
        <p:spPr bwMode="auto">
          <a:xfrm>
            <a:off x="5463372" y="4655034"/>
            <a:ext cx="3312368" cy="2031325"/>
          </a:xfrm>
          <a:prstGeom prst="rect">
            <a:avLst/>
          </a:prstGeom>
          <a:noFill/>
          <a:ln w="9525" cmpd="dbl">
            <a:solidFill>
              <a:srgbClr val="002060"/>
            </a:solidFill>
            <a:miter lim="800000"/>
            <a:headEnd/>
            <a:tailEnd/>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長方形</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塗りつぶし：「右クリック」→「図形の書式設定」→「図形のオプション」</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塗りつぶし（グラデーション）</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　種類　　　線形</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方向　</a:t>
            </a:r>
            <a:r>
              <a:rPr lang="en-US" altLang="ja-JP" sz="1050" dirty="0" smtClean="0">
                <a:latin typeface="Century Schoolbook" pitchFamily="18" charset="0"/>
                <a:ea typeface="ＭＳ 明朝" pitchFamily="17" charset="-128"/>
              </a:rPr>
              <a:t>0</a:t>
            </a:r>
            <a:r>
              <a:rPr lang="en-US" altLang="ja-JP" sz="1050" dirty="0">
                <a:latin typeface="Century Schoolbook" pitchFamily="18" charset="0"/>
                <a:ea typeface="ＭＳ 明朝" pitchFamily="17" charset="-128"/>
              </a:rPr>
              <a:t>°</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　分岐点</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0%</a:t>
            </a:r>
            <a:r>
              <a:rPr lang="ja-JP" altLang="en-US" sz="1050" dirty="0" smtClean="0">
                <a:latin typeface="Century Schoolbook" pitchFamily="18" charset="0"/>
                <a:ea typeface="ＭＳ 明朝" pitchFamily="17" charset="-128"/>
              </a:rPr>
              <a:t>　赤</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2</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50%</a:t>
            </a:r>
            <a:r>
              <a:rPr lang="ja-JP" altLang="en-US" sz="1050" dirty="0" smtClean="0">
                <a:latin typeface="Century Schoolbook" pitchFamily="18" charset="0"/>
                <a:ea typeface="ＭＳ 明朝" pitchFamily="17" charset="-128"/>
              </a:rPr>
              <a:t>　黄</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3</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100%</a:t>
            </a:r>
            <a:r>
              <a:rPr lang="ja-JP" altLang="en-US" sz="1050" dirty="0" smtClean="0">
                <a:latin typeface="Century Schoolbook" pitchFamily="18" charset="0"/>
                <a:ea typeface="ＭＳ 明朝" pitchFamily="17" charset="-128"/>
              </a:rPr>
              <a:t>　緑</a:t>
            </a:r>
            <a:endParaRPr lang="en-US" altLang="ja-JP" sz="1050" dirty="0">
              <a:latin typeface="Century Schoolbook" pitchFamily="18" charset="0"/>
              <a:ea typeface="ＭＳ 明朝" pitchFamily="17" charset="-128"/>
            </a:endParaRPr>
          </a:p>
        </p:txBody>
      </p:sp>
      <p:sp>
        <p:nvSpPr>
          <p:cNvPr id="24" name="テキスト ボックス 23"/>
          <p:cNvSpPr txBox="1"/>
          <p:nvPr/>
        </p:nvSpPr>
        <p:spPr>
          <a:xfrm>
            <a:off x="410446" y="5985445"/>
            <a:ext cx="4104456" cy="674031"/>
          </a:xfrm>
          <a:prstGeom prst="rect">
            <a:avLst/>
          </a:prstGeom>
          <a:noFill/>
          <a:ln>
            <a:solidFill>
              <a:srgbClr val="000000"/>
            </a:solidFill>
          </a:ln>
        </p:spPr>
        <p:txBody>
          <a:bodyPr wrap="square" rtlCol="0">
            <a:spAutoFit/>
          </a:bodyPr>
          <a:lstStyle/>
          <a:p>
            <a:pPr>
              <a:lnSpc>
                <a:spcPct val="120000"/>
              </a:lnSpc>
            </a:pPr>
            <a:r>
              <a:rPr lang="ja-JP" altLang="en-US" sz="1050" dirty="0" smtClean="0">
                <a:latin typeface="Century Schoolbook" pitchFamily="18" charset="0"/>
                <a:ea typeface="ＭＳ 明朝" pitchFamily="17" charset="-128"/>
              </a:rPr>
              <a:t>既定の設定を以下のように設定し、図形を描いてみなさい。</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四角形などの図形・・・塗りつぶし色はなし、枠線は黒で </a:t>
            </a:r>
            <a:r>
              <a:rPr lang="en-US" altLang="ja-JP" sz="1050" dirty="0" smtClean="0">
                <a:latin typeface="Century Schoolbook" pitchFamily="18" charset="0"/>
                <a:ea typeface="ＭＳ 明朝" pitchFamily="17" charset="-128"/>
              </a:rPr>
              <a:t>1pt</a:t>
            </a:r>
          </a:p>
          <a:p>
            <a:pPr>
              <a:lnSpc>
                <a:spcPct val="120000"/>
              </a:lnSpc>
            </a:pPr>
            <a:r>
              <a:rPr lang="ja-JP" altLang="en-US" sz="1050" dirty="0" smtClean="0">
                <a:latin typeface="Century Schoolbook" pitchFamily="18" charset="0"/>
                <a:ea typeface="ＭＳ 明朝" pitchFamily="17" charset="-128"/>
              </a:rPr>
              <a:t>直線など・・・・・・・線幅</a:t>
            </a:r>
            <a:r>
              <a:rPr lang="en-US" altLang="ja-JP" sz="1050" dirty="0" smtClean="0">
                <a:latin typeface="Century Schoolbook" pitchFamily="18" charset="0"/>
                <a:ea typeface="ＭＳ 明朝" pitchFamily="17" charset="-128"/>
              </a:rPr>
              <a:t>1.5pt</a:t>
            </a:r>
            <a:r>
              <a:rPr lang="ja-JP" altLang="en-US" sz="1050" dirty="0" smtClean="0">
                <a:latin typeface="Century Schoolbook" pitchFamily="18" charset="0"/>
                <a:ea typeface="ＭＳ 明朝" pitchFamily="17" charset="-128"/>
              </a:rPr>
              <a:t>　点線　線色は</a:t>
            </a:r>
            <a:r>
              <a:rPr lang="ja-JP" altLang="en-US" sz="1050" dirty="0">
                <a:latin typeface="Century Schoolbook" pitchFamily="18" charset="0"/>
                <a:ea typeface="ＭＳ 明朝" pitchFamily="17" charset="-128"/>
              </a:rPr>
              <a:t>赤</a:t>
            </a:r>
            <a:endParaRPr kumimoji="1" lang="ja-JP" altLang="en-US" sz="1050" dirty="0"/>
          </a:p>
        </p:txBody>
      </p:sp>
      <p:sp>
        <p:nvSpPr>
          <p:cNvPr id="15" name="円/楕円 14"/>
          <p:cNvSpPr/>
          <p:nvPr/>
        </p:nvSpPr>
        <p:spPr>
          <a:xfrm>
            <a:off x="429392" y="1431963"/>
            <a:ext cx="792088" cy="792088"/>
          </a:xfrm>
          <a:prstGeom prst="ellipse">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464969" y="3861048"/>
            <a:ext cx="1224136" cy="504056"/>
          </a:xfrm>
          <a:prstGeom prst="rect">
            <a:avLst/>
          </a:prstGeom>
          <a:gradFill flip="none" rotWithShape="1">
            <a:gsLst>
              <a:gs pos="0">
                <a:srgbClr val="FF0000"/>
              </a:gs>
              <a:gs pos="50000">
                <a:srgbClr val="FFFF00"/>
              </a:gs>
              <a:gs pos="100000">
                <a:srgbClr val="00FF00"/>
              </a:gs>
            </a:gsLst>
            <a:lin ang="0" scaled="1"/>
            <a:tileRect/>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514902" y="260648"/>
            <a:ext cx="1281234" cy="64807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基本操作</a:t>
            </a:r>
            <a:endParaRPr kumimoji="1" lang="ja-JP" altLang="en-US" dirty="0"/>
          </a:p>
        </p:txBody>
      </p:sp>
      <p:sp>
        <p:nvSpPr>
          <p:cNvPr id="3" name="テキスト ボックス 15"/>
          <p:cNvSpPr txBox="1">
            <a:spLocks noChangeArrowheads="1"/>
          </p:cNvSpPr>
          <p:nvPr/>
        </p:nvSpPr>
        <p:spPr bwMode="auto">
          <a:xfrm>
            <a:off x="827584" y="2564904"/>
            <a:ext cx="2877711" cy="459549"/>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下端を揃え、等間隔に並べなさい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smtClean="0">
                <a:latin typeface="Century Schoolbook" pitchFamily="18" charset="0"/>
                <a:ea typeface="ＭＳ 明朝" pitchFamily="17" charset="-128"/>
              </a:rPr>
              <a:t>「ホーム」→「図形描画：配置」→「配置」</a:t>
            </a:r>
            <a:endParaRPr lang="en-US" altLang="ja-JP" sz="1050" dirty="0">
              <a:latin typeface="Century Schoolbook" pitchFamily="18" charset="0"/>
              <a:ea typeface="ＭＳ 明朝" pitchFamily="17" charset="-128"/>
            </a:endParaRPr>
          </a:p>
        </p:txBody>
      </p:sp>
      <p:sp>
        <p:nvSpPr>
          <p:cNvPr id="4" name="正方形/長方形 3"/>
          <p:cNvSpPr/>
          <p:nvPr/>
        </p:nvSpPr>
        <p:spPr>
          <a:xfrm>
            <a:off x="539552" y="134076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31640" y="1556792"/>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835696" y="170080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411760" y="1484784"/>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987824" y="1268760"/>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5"/>
          <p:cNvSpPr txBox="1">
            <a:spLocks noChangeArrowheads="1"/>
          </p:cNvSpPr>
          <p:nvPr/>
        </p:nvSpPr>
        <p:spPr bwMode="auto">
          <a:xfrm>
            <a:off x="5229436" y="2924944"/>
            <a:ext cx="3012363" cy="286232"/>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直線で接続し、下の長方形を動かしてみなさい</a:t>
            </a:r>
            <a:endParaRPr lang="en-US" altLang="ja-JP" sz="1050" dirty="0">
              <a:latin typeface="Century Schoolbook" pitchFamily="18" charset="0"/>
              <a:ea typeface="ＭＳ 明朝" pitchFamily="17" charset="-128"/>
            </a:endParaRPr>
          </a:p>
        </p:txBody>
      </p:sp>
      <p:sp>
        <p:nvSpPr>
          <p:cNvPr id="13" name="テキスト ボックス 15"/>
          <p:cNvSpPr txBox="1">
            <a:spLocks noChangeArrowheads="1"/>
          </p:cNvSpPr>
          <p:nvPr/>
        </p:nvSpPr>
        <p:spPr bwMode="auto">
          <a:xfrm>
            <a:off x="290330" y="6093296"/>
            <a:ext cx="4224233" cy="480131"/>
          </a:xfrm>
          <a:prstGeom prst="rect">
            <a:avLst/>
          </a:prstGeom>
          <a:noFill/>
          <a:ln w="9525">
            <a:solidFill>
              <a:srgbClr val="002060"/>
            </a:solidFill>
            <a:miter lim="800000"/>
            <a:headEnd/>
            <a:tailEnd/>
          </a:ln>
        </p:spPr>
        <p:txBody>
          <a:bodyPr wrap="none">
            <a:spAutoFit/>
          </a:bodyPr>
          <a:lstStyle/>
          <a:p>
            <a:pPr>
              <a:lnSpc>
                <a:spcPct val="120000"/>
              </a:lnSpc>
              <a:tabLst>
                <a:tab pos="357188" algn="l"/>
              </a:tabLst>
            </a:pPr>
            <a:r>
              <a:rPr lang="ja-JP" altLang="en-US" sz="1050" dirty="0" smtClean="0">
                <a:latin typeface="Century Schoolbook" pitchFamily="18" charset="0"/>
                <a:ea typeface="ＭＳ 明朝" pitchFamily="17" charset="-128"/>
              </a:rPr>
              <a:t>重なる</a:t>
            </a:r>
            <a:r>
              <a:rPr lang="ja-JP" altLang="en-US" sz="1050" dirty="0">
                <a:latin typeface="Century Schoolbook" pitchFamily="18" charset="0"/>
                <a:ea typeface="ＭＳ 明朝" pitchFamily="17" charset="-128"/>
              </a:rPr>
              <a:t>順番</a:t>
            </a:r>
            <a:r>
              <a:rPr lang="ja-JP" altLang="en-US" sz="1050" dirty="0" smtClean="0">
                <a:latin typeface="Century Schoolbook" pitchFamily="18" charset="0"/>
                <a:ea typeface="ＭＳ 明朝" pitchFamily="17" charset="-128"/>
              </a:rPr>
              <a:t>を逆にしなさい。「図形描画：配置」→ ○○へ移動</a:t>
            </a:r>
            <a:endParaRPr lang="en-US" altLang="ja-JP" sz="1050" dirty="0" smtClean="0">
              <a:latin typeface="Century Schoolbook" pitchFamily="18" charset="0"/>
              <a:ea typeface="ＭＳ 明朝" pitchFamily="17" charset="-128"/>
            </a:endParaRPr>
          </a:p>
          <a:p>
            <a:pPr>
              <a:lnSpc>
                <a:spcPct val="120000"/>
              </a:lnSpc>
              <a:tabLst>
                <a:tab pos="357188" algn="l"/>
              </a:tabLst>
            </a:pPr>
            <a:r>
              <a:rPr lang="ja-JP" altLang="en-US" sz="1050" dirty="0" smtClean="0">
                <a:latin typeface="Century Schoolbook" pitchFamily="18" charset="0"/>
                <a:ea typeface="ＭＳ 明朝" pitchFamily="17" charset="-128"/>
              </a:rPr>
              <a:t>次に、グルーピングしてから縮小し、さらに</a:t>
            </a:r>
            <a:r>
              <a:rPr lang="en-US" altLang="ja-JP" sz="1050" dirty="0" smtClean="0">
                <a:latin typeface="Century Schoolbook" pitchFamily="18" charset="0"/>
                <a:ea typeface="ＭＳ 明朝" pitchFamily="17" charset="-128"/>
              </a:rPr>
              <a:t>90</a:t>
            </a:r>
            <a:r>
              <a:rPr lang="ja-JP" altLang="en-US" sz="1050" dirty="0" smtClean="0">
                <a:latin typeface="Century Schoolbook" pitchFamily="18" charset="0"/>
                <a:ea typeface="ＭＳ 明朝" pitchFamily="17" charset="-128"/>
              </a:rPr>
              <a:t>度回転させなさい</a:t>
            </a:r>
            <a:endParaRPr lang="en-US" altLang="ja-JP" sz="1050" dirty="0">
              <a:latin typeface="Century Schoolbook" pitchFamily="18" charset="0"/>
              <a:ea typeface="ＭＳ 明朝" pitchFamily="17" charset="-128"/>
            </a:endParaRPr>
          </a:p>
        </p:txBody>
      </p:sp>
      <p:sp>
        <p:nvSpPr>
          <p:cNvPr id="14" name="正方形/長方形 13"/>
          <p:cNvSpPr/>
          <p:nvPr/>
        </p:nvSpPr>
        <p:spPr>
          <a:xfrm>
            <a:off x="539552" y="3560123"/>
            <a:ext cx="1353669" cy="878498"/>
          </a:xfrm>
          <a:prstGeom prst="rect">
            <a:avLst/>
          </a:prstGeom>
          <a:solidFill>
            <a:srgbClr val="FEBEB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882951" y="3827993"/>
            <a:ext cx="1520809" cy="950506"/>
          </a:xfrm>
          <a:prstGeom prst="ellipse">
            <a:avLst/>
          </a:prstGeom>
          <a:solidFill>
            <a:srgbClr val="FFE78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p:cNvSpPr/>
          <p:nvPr/>
        </p:nvSpPr>
        <p:spPr>
          <a:xfrm>
            <a:off x="1379059" y="4114585"/>
            <a:ext cx="1408157" cy="792088"/>
          </a:xfrm>
          <a:prstGeom prst="triangle">
            <a:avLst/>
          </a:prstGeom>
          <a:solidFill>
            <a:srgbClr val="CDFFA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803400" y="4669047"/>
            <a:ext cx="1584176" cy="792088"/>
          </a:xfrm>
          <a:prstGeom prst="roundRect">
            <a:avLst/>
          </a:prstGeom>
          <a:solidFill>
            <a:srgbClr val="C9F5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346646" y="4991608"/>
            <a:ext cx="1520809" cy="760405"/>
          </a:xfrm>
          <a:prstGeom prst="roundRect">
            <a:avLst/>
          </a:prstGeom>
          <a:solidFill>
            <a:srgbClr val="E1BD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08104" y="2204864"/>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88024"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156176"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p:cNvGrpSpPr/>
          <p:nvPr/>
        </p:nvGrpSpPr>
        <p:grpSpPr>
          <a:xfrm>
            <a:off x="7740352" y="1628800"/>
            <a:ext cx="1224136" cy="634980"/>
            <a:chOff x="5292080" y="4077072"/>
            <a:chExt cx="2376264" cy="1296144"/>
          </a:xfrm>
        </p:grpSpPr>
        <p:sp>
          <p:nvSpPr>
            <p:cNvPr id="42" name="正方形/長方形 41"/>
            <p:cNvSpPr/>
            <p:nvPr/>
          </p:nvSpPr>
          <p:spPr>
            <a:xfrm>
              <a:off x="5364088" y="4941168"/>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92080"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660232"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a:stCxn id="43" idx="2"/>
              <a:endCxn id="42" idx="0"/>
            </p:cNvCxnSpPr>
            <p:nvPr/>
          </p:nvCxnSpPr>
          <p:spPr>
            <a:xfrm>
              <a:off x="5796136" y="4509120"/>
              <a:ext cx="72008"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4" idx="2"/>
              <a:endCxn id="42" idx="0"/>
            </p:cNvCxnSpPr>
            <p:nvPr/>
          </p:nvCxnSpPr>
          <p:spPr>
            <a:xfrm flipH="1">
              <a:off x="5868144" y="4509120"/>
              <a:ext cx="1296144"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15"/>
          <p:cNvSpPr txBox="1">
            <a:spLocks noChangeArrowheads="1"/>
          </p:cNvSpPr>
          <p:nvPr/>
        </p:nvSpPr>
        <p:spPr bwMode="auto">
          <a:xfrm>
            <a:off x="8172400" y="2420888"/>
            <a:ext cx="319318" cy="265650"/>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例</a:t>
            </a:r>
            <a:endParaRPr lang="en-US" altLang="ja-JP" sz="1050" dirty="0">
              <a:latin typeface="Century Schoolbook" pitchFamily="18" charset="0"/>
              <a:ea typeface="ＭＳ 明朝" pitchFamily="17" charset="-128"/>
            </a:endParaRPr>
          </a:p>
        </p:txBody>
      </p:sp>
      <p:sp>
        <p:nvSpPr>
          <p:cNvPr id="55" name="テキスト ボックス 15"/>
          <p:cNvSpPr txBox="1">
            <a:spLocks noChangeArrowheads="1"/>
          </p:cNvSpPr>
          <p:nvPr/>
        </p:nvSpPr>
        <p:spPr bwMode="auto">
          <a:xfrm>
            <a:off x="4932040" y="6093296"/>
            <a:ext cx="3954929" cy="480131"/>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赤い長方形の透過性を調節し、セピア色のモナリザにしなさい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a:latin typeface="Century Schoolbook" pitchFamily="18" charset="0"/>
                <a:ea typeface="ＭＳ 明朝" pitchFamily="17" charset="-128"/>
              </a:rPr>
              <a:t>画像</a:t>
            </a:r>
            <a:r>
              <a:rPr lang="ja-JP" altLang="en-US" sz="1050" dirty="0" smtClean="0">
                <a:latin typeface="Century Schoolbook" pitchFamily="18" charset="0"/>
                <a:ea typeface="ＭＳ 明朝" pitchFamily="17" charset="-128"/>
              </a:rPr>
              <a:t>は </a:t>
            </a:r>
            <a:r>
              <a:rPr lang="en-US" altLang="ja-JP" sz="1050" dirty="0" err="1" smtClean="0">
                <a:latin typeface="Century Schoolbook" pitchFamily="18" charset="0"/>
                <a:ea typeface="ＭＳ 明朝" pitchFamily="17" charset="-128"/>
              </a:rPr>
              <a:t>google</a:t>
            </a:r>
            <a:r>
              <a:rPr lang="en-US" altLang="ja-JP" sz="1050" dirty="0" smtClean="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で画像検索して </a:t>
            </a:r>
            <a:r>
              <a:rPr lang="en-US" altLang="ja-JP" sz="1050" dirty="0" smtClean="0">
                <a:latin typeface="Century Schoolbook" pitchFamily="18" charset="0"/>
                <a:ea typeface="ＭＳ 明朝" pitchFamily="17" charset="-128"/>
              </a:rPr>
              <a:t>ja.wikipedia.org </a:t>
            </a:r>
            <a:r>
              <a:rPr lang="ja-JP" altLang="en-US" sz="1050" dirty="0" smtClean="0">
                <a:latin typeface="Century Schoolbook" pitchFamily="18" charset="0"/>
                <a:ea typeface="ＭＳ 明朝" pitchFamily="17" charset="-128"/>
              </a:rPr>
              <a:t>より引用</a:t>
            </a:r>
            <a:endParaRPr lang="en-US" altLang="ja-JP" sz="1050" dirty="0">
              <a:latin typeface="Century Schoolbook" pitchFamily="18" charset="0"/>
              <a:ea typeface="ＭＳ 明朝" pitchFamily="17" charset="-128"/>
            </a:endParaRPr>
          </a:p>
        </p:txBody>
      </p:sp>
      <p:pic>
        <p:nvPicPr>
          <p:cNvPr id="26628" name="Picture 4"/>
          <p:cNvPicPr>
            <a:picLocks noChangeAspect="1" noChangeArrowheads="1"/>
          </p:cNvPicPr>
          <p:nvPr/>
        </p:nvPicPr>
        <p:blipFill>
          <a:blip r:embed="rId2" cstate="print"/>
          <a:srcRect/>
          <a:stretch>
            <a:fillRect/>
          </a:stretch>
        </p:blipFill>
        <p:spPr bwMode="auto">
          <a:xfrm>
            <a:off x="5940152" y="3645024"/>
            <a:ext cx="1524000" cy="2266950"/>
          </a:xfrm>
          <a:prstGeom prst="rect">
            <a:avLst/>
          </a:prstGeom>
          <a:noFill/>
          <a:ln w="9525">
            <a:noFill/>
            <a:miter lim="800000"/>
            <a:headEnd/>
            <a:tailEnd/>
          </a:ln>
        </p:spPr>
      </p:pic>
      <p:sp>
        <p:nvSpPr>
          <p:cNvPr id="59" name="正方形/長方形 58"/>
          <p:cNvSpPr/>
          <p:nvPr/>
        </p:nvSpPr>
        <p:spPr>
          <a:xfrm>
            <a:off x="5868144" y="3573016"/>
            <a:ext cx="1656184" cy="2376264"/>
          </a:xfrm>
          <a:prstGeom prst="rect">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eaLnBrk="1" hangingPunct="1">
              <a:defRPr/>
            </a:pPr>
            <a:r>
              <a:rPr lang="ja-JP" altLang="en-US" dirty="0" smtClean="0"/>
              <a:t>テキストの整形</a:t>
            </a:r>
            <a:endParaRPr lang="ja-JP" altLang="en-US" dirty="0"/>
          </a:p>
        </p:txBody>
      </p:sp>
      <p:sp>
        <p:nvSpPr>
          <p:cNvPr id="3" name="テキスト ボックス 2"/>
          <p:cNvSpPr txBox="1"/>
          <p:nvPr/>
        </p:nvSpPr>
        <p:spPr>
          <a:xfrm>
            <a:off x="467544" y="822966"/>
            <a:ext cx="3672408" cy="3348609"/>
          </a:xfrm>
          <a:prstGeom prst="rect">
            <a:avLst/>
          </a:prstGeom>
          <a:noFill/>
        </p:spPr>
        <p:txBody>
          <a:bodyPr wrap="square" rtlCol="0">
            <a:spAutoFit/>
          </a:bodyPr>
          <a:lstStyle/>
          <a:p>
            <a:pPr marL="179388" indent="-179388">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箇条書きです。デフォルトの設定では体裁が悪いので、加工しています。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先頭文字を再設定し、大きさ</a:t>
            </a:r>
            <a:r>
              <a:rPr lang="en-US" altLang="ja-JP" sz="1200" dirty="0" smtClean="0">
                <a:latin typeface="Calibri" pitchFamily="34" charset="0"/>
                <a:ea typeface="ＭＳ ゴシック" pitchFamily="49" charset="-128"/>
              </a:rPr>
              <a:t>80%</a:t>
            </a:r>
            <a:r>
              <a:rPr lang="ja-JP" altLang="en-US" sz="1200" dirty="0" smtClean="0">
                <a:latin typeface="Calibri" pitchFamily="34" charset="0"/>
                <a:ea typeface="ＭＳ ゴシック" pitchFamily="49" charset="-128"/>
              </a:rPr>
              <a:t>の●に設定しています。「ホーム」→「段落：箇条書き」→「箇条書きと段落番号」で設定します。</a:t>
            </a:r>
            <a:endParaRPr lang="en-US" altLang="ja-JP" sz="1200" dirty="0" smtClean="0">
              <a:latin typeface="Calibri" pitchFamily="34" charset="0"/>
              <a:ea typeface="ＭＳ ゴシック" pitchFamily="49" charset="-128"/>
            </a:endParaRPr>
          </a:p>
          <a:p>
            <a:pPr marL="180000" indent="-180000">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インデントは、テキストの前</a:t>
            </a:r>
            <a:r>
              <a:rPr kumimoji="1" lang="en-US" altLang="ja-JP" sz="1200" dirty="0" smtClean="0">
                <a:latin typeface="Calibri" pitchFamily="34" charset="0"/>
                <a:ea typeface="ＭＳ ゴシック" pitchFamily="49" charset="-128"/>
              </a:rPr>
              <a:t>0.5cm</a:t>
            </a:r>
            <a:r>
              <a:rPr kumimoji="1" lang="ja-JP" altLang="en-US" sz="1200" dirty="0" err="1" smtClean="0">
                <a:latin typeface="Calibri" pitchFamily="34" charset="0"/>
                <a:ea typeface="ＭＳ ゴシック" pitchFamily="49" charset="-128"/>
              </a:rPr>
              <a:t>、</a:t>
            </a:r>
            <a:r>
              <a:rPr kumimoji="1" lang="ja-JP" altLang="en-US" sz="1200" dirty="0" smtClean="0">
                <a:latin typeface="Calibri" pitchFamily="34" charset="0"/>
                <a:ea typeface="ＭＳ ゴシック" pitchFamily="49" charset="-128"/>
              </a:rPr>
              <a:t>ぶら下げ</a:t>
            </a:r>
            <a:r>
              <a:rPr kumimoji="1" lang="en-US" altLang="ja-JP" sz="1200" dirty="0" smtClean="0">
                <a:latin typeface="Calibri" pitchFamily="34" charset="0"/>
                <a:ea typeface="ＭＳ ゴシック" pitchFamily="49" charset="-128"/>
              </a:rPr>
              <a:t>0.5cm</a:t>
            </a:r>
            <a:r>
              <a:rPr kumimoji="1" lang="ja-JP" altLang="en-US" sz="1200" dirty="0" smtClean="0">
                <a:latin typeface="Calibri" pitchFamily="34" charset="0"/>
                <a:ea typeface="ＭＳ ゴシック" pitchFamily="49" charset="-128"/>
              </a:rPr>
              <a:t>です。「ホーム」→「段落：行間」→「行間のオプション」で設定します。ルーラーを直接操作しても設定できます。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行間は「倍数：</a:t>
            </a:r>
            <a:r>
              <a:rPr lang="en-US" altLang="ja-JP" sz="1200" dirty="0" smtClean="0">
                <a:latin typeface="Calibri" pitchFamily="34" charset="0"/>
                <a:ea typeface="ＭＳ ゴシック" pitchFamily="49" charset="-128"/>
              </a:rPr>
              <a:t>1.3</a:t>
            </a:r>
            <a:r>
              <a:rPr lang="ja-JP" altLang="en-US" sz="1200" dirty="0" smtClean="0">
                <a:latin typeface="Calibri" pitchFamily="34" charset="0"/>
                <a:ea typeface="ＭＳ ゴシック" pitchFamily="49" charset="-128"/>
              </a:rPr>
              <a:t>」です。</a:t>
            </a:r>
            <a:endParaRPr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段落後に</a:t>
            </a:r>
            <a:r>
              <a:rPr lang="en-US" altLang="ja-JP" sz="1200" dirty="0" smtClean="0">
                <a:latin typeface="Calibri" pitchFamily="34" charset="0"/>
                <a:ea typeface="ＭＳ ゴシック" pitchFamily="49" charset="-128"/>
              </a:rPr>
              <a:t>12pt</a:t>
            </a:r>
            <a:r>
              <a:rPr lang="ja-JP" altLang="en-US" sz="1200" dirty="0" smtClean="0">
                <a:latin typeface="Calibri" pitchFamily="34" charset="0"/>
                <a:ea typeface="ＭＳ ゴシック" pitchFamily="49" charset="-128"/>
              </a:rPr>
              <a:t>の空きを入れています。</a:t>
            </a:r>
            <a:endParaRPr kumimoji="1" lang="ja-JP" altLang="en-US" sz="1200" dirty="0">
              <a:latin typeface="Calibri" pitchFamily="34" charset="0"/>
              <a:ea typeface="ＭＳ ゴシック" pitchFamily="49" charset="-128"/>
            </a:endParaRPr>
          </a:p>
        </p:txBody>
      </p:sp>
      <p:sp>
        <p:nvSpPr>
          <p:cNvPr id="4" name="テキスト ボックス 3"/>
          <p:cNvSpPr txBox="1"/>
          <p:nvPr/>
        </p:nvSpPr>
        <p:spPr>
          <a:xfrm>
            <a:off x="4572000" y="1340768"/>
            <a:ext cx="3528392" cy="1754326"/>
          </a:xfrm>
          <a:prstGeom prst="rect">
            <a:avLst/>
          </a:prstGeom>
          <a:noFill/>
        </p:spPr>
        <p:txBody>
          <a:bodyPr wrap="square" rtlCol="0">
            <a:spAutoFit/>
          </a:bodyPr>
          <a:lstStyle/>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この箇条書きはデフォルトのまま書いてい</a:t>
            </a:r>
            <a:r>
              <a:rPr lang="ja-JP" altLang="en-US" sz="1200" dirty="0" smtClean="0">
                <a:latin typeface="ＭＳ Ｐゴシック" pitchFamily="50" charset="-128"/>
                <a:ea typeface="ＭＳ Ｐゴシック" pitchFamily="50" charset="-128"/>
              </a:rPr>
              <a:t>るので美しくないです。</a:t>
            </a:r>
            <a:r>
              <a:rPr kumimoji="1" lang="ja-JP" altLang="en-US" sz="1200" dirty="0" smtClean="0">
                <a:latin typeface="ＭＳ Ｐゴシック" pitchFamily="50" charset="-128"/>
                <a:ea typeface="ＭＳ Ｐゴシック" pitchFamily="50" charset="-128"/>
              </a:rPr>
              <a:t>文字はデフォルトの</a:t>
            </a:r>
            <a:r>
              <a:rPr kumimoji="1" lang="en-US" altLang="ja-JP" sz="1200" dirty="0" smtClean="0">
                <a:latin typeface="ＭＳ Ｐゴシック" pitchFamily="50" charset="-128"/>
                <a:ea typeface="ＭＳ Ｐゴシック" pitchFamily="50" charset="-128"/>
              </a:rPr>
              <a:t>MS P</a:t>
            </a:r>
            <a:r>
              <a:rPr kumimoji="1" lang="ja-JP" altLang="en-US" sz="1200" dirty="0" smtClean="0">
                <a:latin typeface="ＭＳ Ｐゴシック" pitchFamily="50" charset="-128"/>
                <a:ea typeface="ＭＳ Ｐゴシック" pitchFamily="50" charset="-128"/>
              </a:rPr>
              <a:t>ゴシックです。</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lang="ja-JP" altLang="en-US" sz="1200" dirty="0" smtClean="0">
                <a:latin typeface="ＭＳ Ｐゴシック" pitchFamily="50" charset="-128"/>
                <a:ea typeface="ＭＳ Ｐゴシック" pitchFamily="50" charset="-128"/>
              </a:rPr>
              <a:t>先頭の●印が小さくて見づらいです。ぶら下げが設定されていないので、各行の</a:t>
            </a:r>
            <a:r>
              <a:rPr lang="en-US" altLang="ja-JP" sz="1200" dirty="0" smtClean="0">
                <a:latin typeface="ＭＳ Ｐゴシック" pitchFamily="50" charset="-128"/>
                <a:ea typeface="ＭＳ Ｐゴシック" pitchFamily="50" charset="-128"/>
              </a:rPr>
              <a:t>1</a:t>
            </a:r>
            <a:r>
              <a:rPr lang="ja-JP" altLang="en-US" sz="1200" dirty="0" smtClean="0">
                <a:latin typeface="ＭＳ Ｐゴシック" pitchFamily="50" charset="-128"/>
                <a:ea typeface="ＭＳ Ｐゴシック" pitchFamily="50" charset="-128"/>
              </a:rPr>
              <a:t>文字目が揃っていません。</a:t>
            </a:r>
            <a:endParaRPr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この箇条書きを左の箇条書きと同一の体裁になるよう設定しなさい。</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日本語用のフォントは</a:t>
            </a:r>
            <a:r>
              <a:rPr kumimoji="1" lang="en-US" altLang="ja-JP" sz="1200" dirty="0" smtClean="0">
                <a:latin typeface="ＭＳ Ｐゴシック" pitchFamily="50" charset="-128"/>
                <a:ea typeface="ＭＳ Ｐゴシック" pitchFamily="50" charset="-128"/>
              </a:rPr>
              <a:t>MS</a:t>
            </a:r>
            <a:r>
              <a:rPr kumimoji="1" lang="ja-JP" altLang="en-US" sz="1200" dirty="0" smtClean="0">
                <a:latin typeface="ＭＳ Ｐゴシック" pitchFamily="50" charset="-128"/>
                <a:ea typeface="ＭＳ Ｐゴシック" pitchFamily="50" charset="-128"/>
              </a:rPr>
              <a:t>ゴシック、英数字用フォントは</a:t>
            </a:r>
            <a:r>
              <a:rPr kumimoji="1" lang="en-US" altLang="ja-JP" sz="1200" dirty="0" smtClean="0">
                <a:latin typeface="ＭＳ Ｐゴシック" pitchFamily="50" charset="-128"/>
                <a:ea typeface="ＭＳ Ｐゴシック" pitchFamily="50" charset="-128"/>
              </a:rPr>
              <a:t>Calibri</a:t>
            </a:r>
            <a:r>
              <a:rPr kumimoji="1" lang="ja-JP" altLang="en-US" sz="1200" dirty="0" smtClean="0">
                <a:latin typeface="ＭＳ Ｐゴシック" pitchFamily="50" charset="-128"/>
                <a:ea typeface="ＭＳ Ｐゴシック" pitchFamily="50" charset="-128"/>
              </a:rPr>
              <a:t>に変更しなさい。</a:t>
            </a:r>
            <a:endParaRPr kumimoji="1" lang="ja-JP" altLang="en-US" sz="1200" dirty="0">
              <a:latin typeface="ＭＳ Ｐゴシック" pitchFamily="50" charset="-128"/>
              <a:ea typeface="ＭＳ Ｐゴシック" pitchFamily="50" charset="-128"/>
            </a:endParaRPr>
          </a:p>
        </p:txBody>
      </p:sp>
      <p:sp>
        <p:nvSpPr>
          <p:cNvPr id="5" name="テキスト ボックス 5"/>
          <p:cNvSpPr txBox="1"/>
          <p:nvPr/>
        </p:nvSpPr>
        <p:spPr>
          <a:xfrm>
            <a:off x="2195736" y="260648"/>
            <a:ext cx="2520280" cy="454355"/>
          </a:xfrm>
          <a:prstGeom prst="rect">
            <a:avLst/>
          </a:prstGeom>
          <a:noFill/>
          <a:ln w="9525">
            <a:solidFill>
              <a:srgbClr val="002060"/>
            </a:solid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nSpc>
                <a:spcPct val="120000"/>
              </a:lnSpc>
            </a:pPr>
            <a:r>
              <a:rPr lang="ja-JP" altLang="en-US" sz="1050" dirty="0" smtClean="0">
                <a:latin typeface="ＭＳ 明朝" pitchFamily="17" charset="-128"/>
                <a:ea typeface="ＭＳ 明朝" pitchFamily="17" charset="-128"/>
              </a:rPr>
              <a:t>作業前に「表示」→「表示／非表示：ルーラー」にチェックを入れなさい。</a:t>
            </a:r>
            <a:endParaRPr kumimoji="1" lang="ja-JP" altLang="en-US" sz="1050"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スライドマスタの操作</a:t>
            </a:r>
            <a:endParaRPr kumimoji="1" lang="ja-JP" altLang="en-US" dirty="0"/>
          </a:p>
        </p:txBody>
      </p:sp>
      <p:sp>
        <p:nvSpPr>
          <p:cNvPr id="3" name="テキスト ボックス 15"/>
          <p:cNvSpPr txBox="1">
            <a:spLocks noChangeArrowheads="1"/>
          </p:cNvSpPr>
          <p:nvPr/>
        </p:nvSpPr>
        <p:spPr bwMode="auto">
          <a:xfrm>
            <a:off x="899592" y="1124744"/>
            <a:ext cx="3384376" cy="2823081"/>
          </a:xfrm>
          <a:prstGeom prst="rect">
            <a:avLst/>
          </a:prstGeom>
          <a:noFill/>
          <a:ln w="9525">
            <a:solidFill>
              <a:srgbClr val="002060"/>
            </a:solidFill>
            <a:miter lim="800000"/>
            <a:headEnd/>
            <a:tailEnd/>
          </a:ln>
        </p:spPr>
        <p:txBody>
          <a:bodyPr wrap="square">
            <a:spAutoFit/>
          </a:bodyPr>
          <a:lstStyle/>
          <a:p>
            <a:pPr>
              <a:lnSpc>
                <a:spcPct val="130000"/>
              </a:lnSpc>
              <a:tabLst>
                <a:tab pos="357188" algn="l"/>
              </a:tabLst>
            </a:pPr>
            <a:r>
              <a:rPr lang="ja-JP" altLang="en-US" sz="1050" dirty="0" smtClean="0">
                <a:latin typeface="Century Schoolbook" pitchFamily="18" charset="0"/>
                <a:ea typeface="ＭＳ 明朝" pitchFamily="17" charset="-128"/>
              </a:rPr>
              <a:t>表示→</a:t>
            </a:r>
            <a:r>
              <a:rPr lang="ja-JP" altLang="en-US" sz="1050" dirty="0" smtClean="0">
                <a:latin typeface="Century Schoolbook" pitchFamily="18" charset="0"/>
                <a:ea typeface="ＭＳ 明朝" pitchFamily="17" charset="-128"/>
              </a:rPr>
              <a:t>「マスター表示：スライドマスター」</a:t>
            </a:r>
            <a:r>
              <a:rPr lang="ja-JP" altLang="en-US" sz="1050" dirty="0" smtClean="0">
                <a:latin typeface="Century Schoolbook" pitchFamily="18" charset="0"/>
                <a:ea typeface="ＭＳ 明朝" pitchFamily="17" charset="-128"/>
              </a:rPr>
              <a:t>でスライドマスタを操作できます。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「そったくん」をこのスライドに貼ってある「なっきょん」に変更しなさい（縮小すること）。</a:t>
            </a:r>
            <a:r>
              <a:rPr lang="ja-JP" altLang="en-US" sz="1050" dirty="0">
                <a:latin typeface="Century Schoolbook" pitchFamily="18" charset="0"/>
                <a:ea typeface="ＭＳ 明朝" pitchFamily="17" charset="-128"/>
              </a:rPr>
              <a:t>「</a:t>
            </a:r>
            <a:r>
              <a:rPr lang="ja-JP" altLang="en-US" sz="1050" dirty="0" smtClean="0">
                <a:latin typeface="Century Schoolbook" pitchFamily="18" charset="0"/>
                <a:ea typeface="ＭＳ 明朝" pitchFamily="17" charset="-128"/>
              </a:rPr>
              <a:t>なっきょん」は奈良教育大学のマスコットキャラクターです。「</a:t>
            </a:r>
            <a:r>
              <a:rPr lang="ja-JP" altLang="en-US" sz="1050" dirty="0" err="1" smtClean="0">
                <a:latin typeface="Century Schoolbook" pitchFamily="18" charset="0"/>
                <a:ea typeface="ＭＳ 明朝" pitchFamily="17" charset="-128"/>
              </a:rPr>
              <a:t>ゆる</a:t>
            </a:r>
            <a:r>
              <a:rPr lang="ja-JP" altLang="en-US" sz="1050" dirty="0" smtClean="0">
                <a:latin typeface="Century Schoolbook" pitchFamily="18" charset="0"/>
                <a:ea typeface="ＭＳ 明朝" pitchFamily="17" charset="-128"/>
              </a:rPr>
              <a:t>キャラ　大学」で検索すると、多数のゆるキャラを見つけることができます。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スライドの背景を「背景の右下の　　」→「塗りつぶし（パターン）」→「格子（大）」に変更し、「色」は「その他の色」→「ユーザー設定」で明るさを</a:t>
            </a:r>
            <a:r>
              <a:rPr lang="en-US" altLang="ja-JP" sz="1050" dirty="0" smtClean="0">
                <a:latin typeface="Century Schoolbook" pitchFamily="18" charset="0"/>
                <a:ea typeface="ＭＳ 明朝" pitchFamily="17" charset="-128"/>
              </a:rPr>
              <a:t>230</a:t>
            </a:r>
            <a:r>
              <a:rPr lang="ja-JP" altLang="en-US" sz="1050" dirty="0" smtClean="0">
                <a:latin typeface="Century Schoolbook" pitchFamily="18" charset="0"/>
                <a:ea typeface="ＭＳ 明朝" pitchFamily="17" charset="-128"/>
              </a:rPr>
              <a:t>程度に設定し、薄い青色にしなさい。</a:t>
            </a:r>
            <a:endParaRPr lang="en-US" altLang="ja-JP" sz="1050" dirty="0">
              <a:latin typeface="Century Schoolbook" pitchFamily="18" charset="0"/>
              <a:ea typeface="ＭＳ 明朝" pitchFamily="17" charset="-128"/>
            </a:endParaRPr>
          </a:p>
        </p:txBody>
      </p:sp>
      <p:pic>
        <p:nvPicPr>
          <p:cNvPr id="43012" name="Picture 4" descr="http://www.nara-edu.ac.jp/OCPESS/nakyo1.gif"/>
          <p:cNvPicPr>
            <a:picLocks noChangeAspect="1" noChangeArrowheads="1"/>
          </p:cNvPicPr>
          <p:nvPr/>
        </p:nvPicPr>
        <p:blipFill>
          <a:blip r:embed="rId3" cstate="print"/>
          <a:srcRect/>
          <a:stretch>
            <a:fillRect/>
          </a:stretch>
        </p:blipFill>
        <p:spPr bwMode="auto">
          <a:xfrm>
            <a:off x="5580112" y="2060848"/>
            <a:ext cx="1800200" cy="2376619"/>
          </a:xfrm>
          <a:prstGeom prst="rect">
            <a:avLst/>
          </a:prstGeom>
          <a:noFill/>
        </p:spPr>
      </p:pic>
      <p:graphicFrame>
        <p:nvGraphicFramePr>
          <p:cNvPr id="4" name="オブジェクト 3"/>
          <p:cNvGraphicFramePr>
            <a:graphicFrameLocks noChangeAspect="1"/>
          </p:cNvGraphicFramePr>
          <p:nvPr>
            <p:extLst>
              <p:ext uri="{D42A27DB-BD31-4B8C-83A1-F6EECF244321}">
                <p14:modId xmlns:p14="http://schemas.microsoft.com/office/powerpoint/2010/main" val="3071287366"/>
              </p:ext>
            </p:extLst>
          </p:nvPr>
        </p:nvGraphicFramePr>
        <p:xfrm>
          <a:off x="3023974" y="3044184"/>
          <a:ext cx="221250" cy="221250"/>
        </p:xfrm>
        <a:graphic>
          <a:graphicData uri="http://schemas.openxmlformats.org/presentationml/2006/ole">
            <mc:AlternateContent xmlns:mc="http://schemas.openxmlformats.org/markup-compatibility/2006">
              <mc:Choice xmlns:v="urn:schemas-microsoft-com:vml" Requires="v">
                <p:oleObj spid="_x0000_s1029" name="Image" r:id="rId4" imgW="164880" imgH="164880" progId="Photoshop.Image.13">
                  <p:embed/>
                </p:oleObj>
              </mc:Choice>
              <mc:Fallback>
                <p:oleObj name="Image" r:id="rId4" imgW="164880" imgH="164880" progId="Photoshop.Image.13">
                  <p:embed/>
                  <p:pic>
                    <p:nvPicPr>
                      <p:cNvPr id="0" name=""/>
                      <p:cNvPicPr/>
                      <p:nvPr/>
                    </p:nvPicPr>
                    <p:blipFill>
                      <a:blip r:embed="rId5"/>
                      <a:stretch>
                        <a:fillRect/>
                      </a:stretch>
                    </p:blipFill>
                    <p:spPr>
                      <a:xfrm>
                        <a:off x="3023974" y="3044184"/>
                        <a:ext cx="221250" cy="2212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normAutofit/>
          </a:bodyPr>
          <a:lstStyle/>
          <a:p>
            <a:pPr eaLnBrk="1" hangingPunct="1">
              <a:defRPr/>
            </a:pPr>
            <a:r>
              <a:rPr lang="ja-JP" altLang="en-US" dirty="0" smtClean="0"/>
              <a:t>アニメーションの練習</a:t>
            </a:r>
            <a:endParaRPr lang="ja-JP" altLang="en-US" dirty="0"/>
          </a:p>
        </p:txBody>
      </p:sp>
      <p:sp>
        <p:nvSpPr>
          <p:cNvPr id="14" name="円/楕円 13"/>
          <p:cNvSpPr/>
          <p:nvPr/>
        </p:nvSpPr>
        <p:spPr>
          <a:xfrm>
            <a:off x="642938" y="1714500"/>
            <a:ext cx="2571750" cy="1928813"/>
          </a:xfrm>
          <a:prstGeom prst="ellipse">
            <a:avLst/>
          </a:prstGeom>
          <a:solidFill>
            <a:srgbClr val="E5FFE5"/>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1 : </a:t>
            </a:r>
            <a:r>
              <a:rPr lang="ja-JP" altLang="en-US" sz="1600" dirty="0">
                <a:solidFill>
                  <a:srgbClr val="002060"/>
                </a:solidFill>
                <a:latin typeface="Century" pitchFamily="18" charset="0"/>
                <a:ea typeface="ＭＳ 明朝" pitchFamily="17" charset="-128"/>
              </a:rPr>
              <a:t>上からスライドイン</a:t>
            </a:r>
            <a:endParaRPr lang="en-US" altLang="ja-JP" sz="1600" dirty="0">
              <a:solidFill>
                <a:srgbClr val="002060"/>
              </a:solidFill>
              <a:latin typeface="Century" pitchFamily="18" charset="0"/>
              <a:ea typeface="ＭＳ 明朝" pitchFamily="17" charset="-128"/>
            </a:endParaRPr>
          </a:p>
          <a:p>
            <a:pPr marL="254000" indent="-254000">
              <a:defRPr/>
            </a:pPr>
            <a:endParaRPr lang="en-US" altLang="ja-JP" sz="1600" dirty="0">
              <a:solidFill>
                <a:srgbClr val="002060"/>
              </a:solidFill>
              <a:latin typeface="Century" pitchFamily="18" charset="0"/>
              <a:ea typeface="ＭＳ 明朝" pitchFamily="17" charset="-128"/>
            </a:endParaRPr>
          </a:p>
          <a:p>
            <a:pPr marL="254000" indent="-254000">
              <a:defRPr/>
            </a:pPr>
            <a:r>
              <a:rPr lang="en-US" altLang="ja-JP" sz="1600" dirty="0">
                <a:solidFill>
                  <a:srgbClr val="002060"/>
                </a:solidFill>
                <a:latin typeface="Century" pitchFamily="18" charset="0"/>
                <a:ea typeface="ＭＳ 明朝" pitchFamily="17" charset="-128"/>
              </a:rPr>
              <a:t>3 : </a:t>
            </a:r>
            <a:r>
              <a:rPr lang="ja-JP" altLang="en-US" sz="1600" dirty="0">
                <a:solidFill>
                  <a:srgbClr val="002060"/>
                </a:solidFill>
                <a:latin typeface="Century" pitchFamily="18" charset="0"/>
                <a:ea typeface="ＭＳ 明朝" pitchFamily="17" charset="-128"/>
              </a:rPr>
              <a:t>クリア（突然消える）</a:t>
            </a:r>
          </a:p>
        </p:txBody>
      </p:sp>
      <p:sp>
        <p:nvSpPr>
          <p:cNvPr id="17" name="角丸四角形 16"/>
          <p:cNvSpPr/>
          <p:nvPr/>
        </p:nvSpPr>
        <p:spPr>
          <a:xfrm>
            <a:off x="3786188" y="1071563"/>
            <a:ext cx="2071687" cy="1428750"/>
          </a:xfrm>
          <a:prstGeom prst="roundRect">
            <a:avLst/>
          </a:prstGeom>
          <a:solidFill>
            <a:srgbClr val="FFEDE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8925" indent="-288925">
              <a:defRPr/>
            </a:pPr>
            <a:r>
              <a:rPr lang="en-US" altLang="ja-JP" sz="1600" dirty="0">
                <a:solidFill>
                  <a:srgbClr val="002060"/>
                </a:solidFill>
                <a:latin typeface="Century" pitchFamily="18" charset="0"/>
                <a:ea typeface="ＭＳ 明朝" pitchFamily="17" charset="-128"/>
              </a:rPr>
              <a:t>2 : </a:t>
            </a:r>
            <a:r>
              <a:rPr lang="ja-JP" altLang="en-US" sz="1600" dirty="0">
                <a:solidFill>
                  <a:srgbClr val="002060"/>
                </a:solidFill>
                <a:latin typeface="Century" pitchFamily="18" charset="0"/>
                <a:ea typeface="ＭＳ 明朝" pitchFamily="17" charset="-128"/>
              </a:rPr>
              <a:t>アピール</a:t>
            </a:r>
            <a:r>
              <a:rPr lang="en-US" altLang="ja-JP" sz="1600" dirty="0">
                <a:solidFill>
                  <a:srgbClr val="002060"/>
                </a:solidFill>
                <a:latin typeface="Century" pitchFamily="18" charset="0"/>
                <a:ea typeface="ＭＳ 明朝" pitchFamily="17" charset="-128"/>
              </a:rPr>
              <a:t>(</a:t>
            </a:r>
            <a:r>
              <a:rPr lang="ja-JP" altLang="en-US" sz="1600" dirty="0">
                <a:solidFill>
                  <a:srgbClr val="002060"/>
                </a:solidFill>
                <a:latin typeface="Century" pitchFamily="18" charset="0"/>
                <a:ea typeface="ＭＳ 明朝" pitchFamily="17" charset="-128"/>
              </a:rPr>
              <a:t>突然現れる</a:t>
            </a:r>
            <a:r>
              <a:rPr lang="en-US" altLang="ja-JP" sz="1600" dirty="0">
                <a:solidFill>
                  <a:srgbClr val="002060"/>
                </a:solidFill>
                <a:latin typeface="Century" pitchFamily="18" charset="0"/>
                <a:ea typeface="ＭＳ 明朝" pitchFamily="17" charset="-128"/>
              </a:rPr>
              <a:t>)</a:t>
            </a:r>
            <a:endParaRPr lang="ja-JP" altLang="en-US" sz="1600" dirty="0">
              <a:solidFill>
                <a:srgbClr val="002060"/>
              </a:solidFill>
              <a:latin typeface="Century" pitchFamily="18" charset="0"/>
              <a:ea typeface="ＭＳ 明朝" pitchFamily="17" charset="-128"/>
            </a:endParaRPr>
          </a:p>
        </p:txBody>
      </p:sp>
      <p:sp>
        <p:nvSpPr>
          <p:cNvPr id="20" name="正方形/長方形 19"/>
          <p:cNvSpPr/>
          <p:nvPr/>
        </p:nvSpPr>
        <p:spPr>
          <a:xfrm>
            <a:off x="1214438" y="4214813"/>
            <a:ext cx="1928812" cy="1571625"/>
          </a:xfrm>
          <a:prstGeom prst="rect">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4 : </a:t>
            </a:r>
            <a:r>
              <a:rPr lang="ja-JP" altLang="en-US" sz="1600" dirty="0">
                <a:solidFill>
                  <a:srgbClr val="002060"/>
                </a:solidFill>
                <a:latin typeface="Century" pitchFamily="18" charset="0"/>
                <a:ea typeface="ＭＳ 明朝" pitchFamily="17" charset="-128"/>
              </a:rPr>
              <a:t>図形の色が黄色→ 赤色に変わる</a:t>
            </a:r>
          </a:p>
        </p:txBody>
      </p:sp>
      <p:sp>
        <p:nvSpPr>
          <p:cNvPr id="25" name="正方形/長方形 24"/>
          <p:cNvSpPr/>
          <p:nvPr/>
        </p:nvSpPr>
        <p:spPr>
          <a:xfrm>
            <a:off x="3929063" y="3214688"/>
            <a:ext cx="2071687" cy="1428750"/>
          </a:xfrm>
          <a:prstGeom prst="rect">
            <a:avLst/>
          </a:prstGeom>
          <a:solidFill>
            <a:srgbClr val="FFDDDD"/>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5 : </a:t>
            </a:r>
            <a:r>
              <a:rPr lang="ja-JP" altLang="en-US" sz="1600" dirty="0">
                <a:solidFill>
                  <a:srgbClr val="002060"/>
                </a:solidFill>
                <a:latin typeface="Century" pitchFamily="18" charset="0"/>
                <a:ea typeface="ＭＳ 明朝" pitchFamily="17" charset="-128"/>
              </a:rPr>
              <a:t>矢印に沿って移動する。同時に塗りつぶし色を白に変化させる</a:t>
            </a:r>
          </a:p>
        </p:txBody>
      </p:sp>
      <p:cxnSp>
        <p:nvCxnSpPr>
          <p:cNvPr id="24" name="直線矢印コネクタ 23"/>
          <p:cNvCxnSpPr/>
          <p:nvPr/>
        </p:nvCxnSpPr>
        <p:spPr>
          <a:xfrm flipV="1">
            <a:off x="4857750" y="2847975"/>
            <a:ext cx="2608263" cy="1081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987824" y="188640"/>
            <a:ext cx="3312368" cy="265650"/>
          </a:xfrm>
          <a:prstGeom prst="rect">
            <a:avLst/>
          </a:prstGeom>
          <a:ln w="9525">
            <a:solidFill>
              <a:schemeClr val="tx1"/>
            </a:solidFill>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指示に従って、アニメーション効果を付加しなさい。</a:t>
            </a:r>
            <a:endParaRPr lang="ja-JP" altLang="en-US" sz="1050" dirty="0">
              <a:latin typeface="Century Schoolbook" pitchFamily="18" charset="0"/>
              <a:ea typeface="ＭＳ 明朝" pitchFamily="17"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879</TotalTime>
  <Words>565</Words>
  <Application>Microsoft Office PowerPoint</Application>
  <PresentationFormat>画面に合わせる (4:3)</PresentationFormat>
  <Paragraphs>67</Paragraphs>
  <Slides>6</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6" baseType="lpstr">
      <vt:lpstr>ＭＳ Ｐゴシック</vt:lpstr>
      <vt:lpstr>ＭＳ ゴシック</vt:lpstr>
      <vt:lpstr>ＭＳ 明朝</vt:lpstr>
      <vt:lpstr>Arial</vt:lpstr>
      <vt:lpstr>Calibri</vt:lpstr>
      <vt:lpstr>Century</vt:lpstr>
      <vt:lpstr>Century Schoolbook</vt:lpstr>
      <vt:lpstr>Wingdings</vt:lpstr>
      <vt:lpstr>Office テーマ</vt:lpstr>
      <vt:lpstr>Image</vt:lpstr>
      <vt:lpstr>PowerPoint の基本操作</vt:lpstr>
      <vt:lpstr>基本図形</vt:lpstr>
      <vt:lpstr>基本操作</vt:lpstr>
      <vt:lpstr>テキストの整形</vt:lpstr>
      <vt:lpstr>スライドマスタの操作</vt:lpstr>
      <vt:lpstr>アニメーションの練習</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の使い方</dc:title>
  <dc:creator>yabu</dc:creator>
  <cp:lastModifiedBy>yabu</cp:lastModifiedBy>
  <cp:revision>96</cp:revision>
  <dcterms:created xsi:type="dcterms:W3CDTF">2010-05-20T00:54:53Z</dcterms:created>
  <dcterms:modified xsi:type="dcterms:W3CDTF">2016-07-20T11:15:26Z</dcterms:modified>
</cp:coreProperties>
</file>