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FFF"/>
    <a:srgbClr val="C1C1FF"/>
    <a:srgbClr val="FFD5D5"/>
    <a:srgbClr val="FFF5EF"/>
    <a:srgbClr val="FEA900"/>
    <a:srgbClr val="FE8500"/>
    <a:srgbClr val="FFEFEF"/>
    <a:srgbClr val="E5FFE5"/>
    <a:srgbClr val="FFFF00"/>
    <a:srgbClr val="00B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38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44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9554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10182" y="345669"/>
            <a:ext cx="2618767" cy="41308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kumimoji="1" lang="ja-JP" altLang="en-US" dirty="0"/>
              <a:t>タイトル</a:t>
            </a:r>
          </a:p>
        </p:txBody>
      </p:sp>
      <p:pic>
        <p:nvPicPr>
          <p:cNvPr id="4" name="Picture 4" descr="http://www.nara-edu.ac.jp/OCPESS/nakyo1.gif">
            <a:extLst>
              <a:ext uri="{FF2B5EF4-FFF2-40B4-BE49-F238E27FC236}">
                <a16:creationId xmlns:a16="http://schemas.microsoft.com/office/drawing/2014/main" id="{46B8DB25-078E-42A5-8749-954B827486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39586" y="345669"/>
            <a:ext cx="742232" cy="9798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339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C0F2-769B-4387-9902-0F24CD10B78C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8815C-3999-4CF3-927C-EE5192007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6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gif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PowerPoint </a:t>
            </a:r>
            <a:r>
              <a:rPr kumimoji="1" lang="ja-JP" altLang="en-US" dirty="0"/>
              <a:t>の基本操作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277710"/>
            <a:ext cx="9144000" cy="980090"/>
          </a:xfrm>
        </p:spPr>
        <p:txBody>
          <a:bodyPr/>
          <a:lstStyle/>
          <a:p>
            <a:r>
              <a:rPr kumimoji="1" lang="ja-JP" altLang="en-US" dirty="0"/>
              <a:t>情報機器の操作 </a:t>
            </a:r>
            <a:r>
              <a:rPr kumimoji="1" lang="en-US" altLang="ja-JP" dirty="0"/>
              <a:t>(e)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90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基本図形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21773" y="343259"/>
            <a:ext cx="1969177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サンプルとほぼ同じ図形を、その右横に描きなさい。</a:t>
            </a:r>
          </a:p>
        </p:txBody>
      </p:sp>
      <p:sp>
        <p:nvSpPr>
          <p:cNvPr id="4" name="楕円 3"/>
          <p:cNvSpPr/>
          <p:nvPr/>
        </p:nvSpPr>
        <p:spPr>
          <a:xfrm>
            <a:off x="410183" y="1323975"/>
            <a:ext cx="704242" cy="704242"/>
          </a:xfrm>
          <a:prstGeom prst="ellipse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0183" y="2505075"/>
            <a:ext cx="1665841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円</a:t>
            </a:r>
            <a:endParaRPr kumimoji="1" lang="en-US" altLang="ja-JP" sz="1050" dirty="0"/>
          </a:p>
          <a:p>
            <a:r>
              <a:rPr kumimoji="1" lang="ja-JP" altLang="en-US" sz="1050" dirty="0"/>
              <a:t>塗りつぶし色：薄い黄色</a:t>
            </a:r>
            <a:endParaRPr kumimoji="1" lang="en-US" altLang="ja-JP" sz="1050" dirty="0"/>
          </a:p>
          <a:p>
            <a:r>
              <a:rPr kumimoji="1" lang="ja-JP" altLang="en-US" sz="1050" dirty="0"/>
              <a:t>枠線：黒　実線　</a:t>
            </a:r>
            <a:r>
              <a:rPr kumimoji="1" lang="en-US" altLang="ja-JP" sz="1050" dirty="0"/>
              <a:t>1.5pt</a:t>
            </a:r>
            <a:endParaRPr kumimoji="1" lang="ja-JP" altLang="en-US" sz="1050" dirty="0"/>
          </a:p>
        </p:txBody>
      </p:sp>
      <p:sp>
        <p:nvSpPr>
          <p:cNvPr id="8" name="角丸四角形 7"/>
          <p:cNvSpPr/>
          <p:nvPr/>
        </p:nvSpPr>
        <p:spPr>
          <a:xfrm>
            <a:off x="4262985" y="1314551"/>
            <a:ext cx="1085850" cy="634730"/>
          </a:xfrm>
          <a:prstGeom prst="roundRect">
            <a:avLst>
              <a:gd name="adj" fmla="val 34675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75174" y="2495550"/>
            <a:ext cx="170912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角丸四角形をさらに丸く</a:t>
            </a:r>
            <a:endParaRPr kumimoji="1" lang="en-US" altLang="ja-JP" sz="1050" dirty="0"/>
          </a:p>
          <a:p>
            <a:r>
              <a:rPr kumimoji="1" lang="ja-JP" altLang="en-US" sz="1050" dirty="0"/>
              <a:t>塗りつぶし色：ピンク</a:t>
            </a:r>
            <a:endParaRPr kumimoji="1" lang="en-US" altLang="ja-JP" sz="1050" dirty="0"/>
          </a:p>
          <a:p>
            <a:r>
              <a:rPr kumimoji="1" lang="ja-JP" altLang="en-US" sz="1050" dirty="0"/>
              <a:t>枠線：なし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56164" y="2305657"/>
            <a:ext cx="1574470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三角形を変形</a:t>
            </a:r>
            <a:endParaRPr kumimoji="1" lang="en-US" altLang="ja-JP" sz="1050" dirty="0"/>
          </a:p>
          <a:p>
            <a:r>
              <a:rPr kumimoji="1" lang="ja-JP" altLang="en-US" sz="1050" dirty="0"/>
              <a:t>塗りつぶし色：なし</a:t>
            </a:r>
            <a:endParaRPr kumimoji="1" lang="en-US" altLang="ja-JP" sz="1050" dirty="0"/>
          </a:p>
          <a:p>
            <a:r>
              <a:rPr kumimoji="1" lang="ja-JP" altLang="en-US" sz="1050" dirty="0"/>
              <a:t>枠線：青　点線　</a:t>
            </a:r>
            <a:r>
              <a:rPr kumimoji="1" lang="en-US" altLang="ja-JP" sz="1050" dirty="0"/>
              <a:t>1.5pt</a:t>
            </a:r>
            <a:endParaRPr kumimoji="1" lang="ja-JP" altLang="en-US" sz="1050" dirty="0"/>
          </a:p>
        </p:txBody>
      </p:sp>
      <p:sp>
        <p:nvSpPr>
          <p:cNvPr id="11" name="二等辺三角形 10"/>
          <p:cNvSpPr/>
          <p:nvPr/>
        </p:nvSpPr>
        <p:spPr>
          <a:xfrm rot="16200000">
            <a:off x="7581900" y="847725"/>
            <a:ext cx="742950" cy="1257300"/>
          </a:xfrm>
          <a:prstGeom prst="triangle">
            <a:avLst>
              <a:gd name="adj" fmla="val 0"/>
            </a:avLst>
          </a:prstGeom>
          <a:noFill/>
          <a:ln w="1905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18900000">
            <a:off x="410296" y="3863055"/>
            <a:ext cx="885825" cy="582765"/>
          </a:xfrm>
          <a:prstGeom prst="rightArrow">
            <a:avLst>
              <a:gd name="adj1" fmla="val 28292"/>
              <a:gd name="adj2" fmla="val 50000"/>
            </a:avLst>
          </a:prstGeom>
          <a:blipFill>
            <a:blip r:embed="rId2"/>
            <a:tile tx="0" ty="0" sx="100000" sy="100000" flip="none" algn="tl"/>
          </a:blipFill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0182" y="4764434"/>
            <a:ext cx="2145139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ブロック矢印を書いて</a:t>
            </a:r>
            <a:r>
              <a:rPr kumimoji="1" lang="en-US" altLang="ja-JP" sz="1050" dirty="0"/>
              <a:t>45</a:t>
            </a:r>
            <a:r>
              <a:rPr kumimoji="1" lang="ja-JP" altLang="en-US" sz="1050" dirty="0"/>
              <a:t>度回転</a:t>
            </a:r>
            <a:endParaRPr kumimoji="1" lang="en-US" altLang="ja-JP" sz="1050" dirty="0"/>
          </a:p>
          <a:p>
            <a:r>
              <a:rPr kumimoji="1" lang="ja-JP" altLang="en-US" sz="1050" dirty="0"/>
              <a:t>塗りつぶし色：テクスチャの</a:t>
            </a:r>
            <a:r>
              <a:rPr kumimoji="1" lang="en-US" altLang="ja-JP" sz="1050" dirty="0"/>
              <a:t>1</a:t>
            </a:r>
            <a:r>
              <a:rPr kumimoji="1" lang="ja-JP" altLang="en-US" sz="1050" dirty="0"/>
              <a:t>つ</a:t>
            </a:r>
            <a:endParaRPr kumimoji="1" lang="en-US" altLang="ja-JP" sz="1050" dirty="0"/>
          </a:p>
          <a:p>
            <a:r>
              <a:rPr kumimoji="1" lang="ja-JP" altLang="en-US" sz="1050" dirty="0"/>
              <a:t>枠線：赤　実線　</a:t>
            </a:r>
            <a:r>
              <a:rPr kumimoji="1" lang="en-US" altLang="ja-JP" sz="1050" dirty="0"/>
              <a:t>2.25pt</a:t>
            </a:r>
            <a:endParaRPr kumimoji="1" lang="ja-JP" altLang="en-US" sz="1050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4348710" y="4154437"/>
            <a:ext cx="923925" cy="0"/>
          </a:xfrm>
          <a:prstGeom prst="straightConnector1">
            <a:avLst/>
          </a:prstGeom>
          <a:ln w="44450" cmpd="dbl">
            <a:solidFill>
              <a:srgbClr val="0000FF"/>
            </a:solidFill>
            <a:prstDash val="sysDot"/>
            <a:headEnd type="oval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4075174" y="4764434"/>
            <a:ext cx="170912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直線</a:t>
            </a:r>
            <a:endParaRPr kumimoji="1" lang="en-US" altLang="ja-JP" sz="1050" dirty="0"/>
          </a:p>
          <a:p>
            <a:r>
              <a:rPr kumimoji="1" lang="ja-JP" altLang="en-US" sz="1050" dirty="0"/>
              <a:t>青　二重線　点線　</a:t>
            </a:r>
            <a:r>
              <a:rPr kumimoji="1" lang="en-US" altLang="ja-JP" sz="1050" dirty="0"/>
              <a:t>3.5pt</a:t>
            </a:r>
          </a:p>
          <a:p>
            <a:r>
              <a:rPr kumimoji="1" lang="ja-JP" altLang="en-US" sz="1050" dirty="0"/>
              <a:t>始点　●　　終点　◆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10182" y="5705620"/>
            <a:ext cx="3542693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一つ図形を選択した状態で、「右クリック」→「既定の図形に設定」とする。</a:t>
            </a:r>
            <a:endParaRPr kumimoji="1" lang="en-US" altLang="ja-JP" sz="1050" dirty="0"/>
          </a:p>
          <a:p>
            <a:endParaRPr lang="en-US" altLang="ja-JP" sz="1050" dirty="0"/>
          </a:p>
          <a:p>
            <a:r>
              <a:rPr kumimoji="1" lang="ja-JP" altLang="en-US" sz="1050" dirty="0"/>
              <a:t>次に同じ図形を描くと、塗りつぶし、枠線は同じになる。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7324725" y="3635212"/>
            <a:ext cx="1748609" cy="536141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3000">
                <a:srgbClr val="00FF00"/>
              </a:gs>
              <a:gs pos="66000">
                <a:srgbClr val="FFFF00"/>
              </a:gs>
              <a:gs pos="100000">
                <a:srgbClr val="FF000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98898" y="4574541"/>
            <a:ext cx="2669152" cy="1869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長方形</a:t>
            </a:r>
            <a:endParaRPr kumimoji="1" lang="en-US" altLang="ja-JP" sz="1050" dirty="0"/>
          </a:p>
          <a:p>
            <a:r>
              <a:rPr kumimoji="1" lang="ja-JP" altLang="en-US" sz="1050" dirty="0"/>
              <a:t>枠線：なし</a:t>
            </a:r>
            <a:endParaRPr kumimoji="1" lang="en-US" altLang="ja-JP" sz="1050" dirty="0"/>
          </a:p>
          <a:p>
            <a:r>
              <a:rPr kumimoji="1" lang="ja-JP" altLang="en-US" sz="1050" dirty="0"/>
              <a:t>塗りつぶし：「右クリック」→「図形の書式設定」→「図形のオプション」</a:t>
            </a:r>
            <a:endParaRPr kumimoji="1" lang="en-US" altLang="ja-JP" sz="1050" dirty="0"/>
          </a:p>
          <a:p>
            <a:r>
              <a:rPr kumimoji="1" lang="ja-JP" altLang="en-US" sz="1050" dirty="0"/>
              <a:t>塗りつぶし（グラデーション）</a:t>
            </a:r>
            <a:endParaRPr kumimoji="1" lang="en-US" altLang="ja-JP" sz="1050" dirty="0"/>
          </a:p>
          <a:p>
            <a:r>
              <a:rPr kumimoji="1" lang="ja-JP" altLang="en-US" sz="1050" dirty="0"/>
              <a:t>種類　線形</a:t>
            </a:r>
            <a:endParaRPr kumimoji="1" lang="en-US" altLang="ja-JP" sz="1050" dirty="0"/>
          </a:p>
          <a:p>
            <a:r>
              <a:rPr kumimoji="1" lang="ja-JP" altLang="en-US" sz="1050" dirty="0"/>
              <a:t>方向　右向き（角度 </a:t>
            </a:r>
            <a:r>
              <a:rPr kumimoji="1" lang="en-US" altLang="ja-JP" sz="1050" dirty="0"/>
              <a:t>0</a:t>
            </a:r>
            <a:r>
              <a:rPr kumimoji="1" lang="ja-JP" altLang="en-US" sz="1050" dirty="0"/>
              <a:t>度）</a:t>
            </a:r>
            <a:endParaRPr kumimoji="1" lang="en-US" altLang="ja-JP" sz="1050" dirty="0"/>
          </a:p>
          <a:p>
            <a:r>
              <a:rPr kumimoji="1" lang="ja-JP" altLang="en-US" sz="1050" dirty="0"/>
              <a:t>分岐点</a:t>
            </a:r>
            <a:r>
              <a:rPr kumimoji="1" lang="en-US" altLang="ja-JP" sz="1050" dirty="0"/>
              <a:t>1</a:t>
            </a:r>
            <a:r>
              <a:rPr kumimoji="1" lang="ja-JP" altLang="en-US" sz="1050" dirty="0"/>
              <a:t>　</a:t>
            </a:r>
            <a:r>
              <a:rPr kumimoji="1" lang="en-US" altLang="ja-JP" sz="1050" dirty="0"/>
              <a:t>0%</a:t>
            </a:r>
            <a:r>
              <a:rPr kumimoji="1" lang="ja-JP" altLang="en-US" sz="1050" dirty="0"/>
              <a:t>　青</a:t>
            </a:r>
            <a:endParaRPr kumimoji="1" lang="en-US" altLang="ja-JP" sz="1050" dirty="0"/>
          </a:p>
          <a:p>
            <a:r>
              <a:rPr kumimoji="1" lang="ja-JP" altLang="en-US" sz="1050" dirty="0"/>
              <a:t>分岐点</a:t>
            </a:r>
            <a:r>
              <a:rPr kumimoji="1" lang="en-US" altLang="ja-JP" sz="1050" dirty="0"/>
              <a:t>2</a:t>
            </a:r>
            <a:r>
              <a:rPr kumimoji="1" lang="ja-JP" altLang="en-US" sz="1050" dirty="0"/>
              <a:t>　</a:t>
            </a:r>
            <a:r>
              <a:rPr kumimoji="1" lang="en-US" altLang="ja-JP" sz="1050" dirty="0"/>
              <a:t>33%</a:t>
            </a:r>
            <a:r>
              <a:rPr kumimoji="1" lang="ja-JP" altLang="en-US" sz="1050" dirty="0"/>
              <a:t>　緑</a:t>
            </a:r>
            <a:endParaRPr kumimoji="1" lang="en-US" altLang="ja-JP" sz="1050" dirty="0"/>
          </a:p>
          <a:p>
            <a:r>
              <a:rPr kumimoji="1" lang="ja-JP" altLang="en-US" sz="1050" dirty="0"/>
              <a:t>分岐点</a:t>
            </a:r>
            <a:r>
              <a:rPr lang="en-US" altLang="ja-JP" sz="1050" dirty="0"/>
              <a:t>3</a:t>
            </a:r>
            <a:r>
              <a:rPr lang="ja-JP" altLang="en-US" sz="1050" dirty="0"/>
              <a:t>　</a:t>
            </a:r>
            <a:r>
              <a:rPr lang="en-US" altLang="ja-JP" sz="1050" dirty="0"/>
              <a:t>66%</a:t>
            </a:r>
            <a:r>
              <a:rPr lang="ja-JP" altLang="en-US" sz="1050" dirty="0"/>
              <a:t>　黄</a:t>
            </a:r>
            <a:endParaRPr lang="en-US" altLang="ja-JP" sz="1050" dirty="0"/>
          </a:p>
          <a:p>
            <a:r>
              <a:rPr kumimoji="1" lang="ja-JP" altLang="en-US" sz="1050" dirty="0"/>
              <a:t>分岐点</a:t>
            </a:r>
            <a:r>
              <a:rPr kumimoji="1" lang="en-US" altLang="ja-JP" sz="1050" dirty="0"/>
              <a:t>4</a:t>
            </a:r>
            <a:r>
              <a:rPr kumimoji="1" lang="ja-JP" altLang="en-US" sz="1050" dirty="0"/>
              <a:t>　</a:t>
            </a:r>
            <a:r>
              <a:rPr kumimoji="1" lang="en-US" altLang="ja-JP" sz="1050" dirty="0"/>
              <a:t>100%</a:t>
            </a:r>
            <a:r>
              <a:rPr kumimoji="1" lang="ja-JP" altLang="en-US" sz="1050" dirty="0"/>
              <a:t>　赤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375742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基本操作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610197" y="1234390"/>
            <a:ext cx="360040" cy="360040"/>
          </a:xfrm>
          <a:prstGeom prst="rect">
            <a:avLst/>
          </a:prstGeom>
          <a:solidFill>
            <a:srgbClr val="FFE7E7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402285" y="1450414"/>
            <a:ext cx="360040" cy="360040"/>
          </a:xfrm>
          <a:prstGeom prst="rect">
            <a:avLst/>
          </a:prstGeom>
          <a:solidFill>
            <a:srgbClr val="FFE7E7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906341" y="1594430"/>
            <a:ext cx="360040" cy="360040"/>
          </a:xfrm>
          <a:prstGeom prst="rect">
            <a:avLst/>
          </a:prstGeom>
          <a:solidFill>
            <a:srgbClr val="FFE7E7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482405" y="1378406"/>
            <a:ext cx="360040" cy="360040"/>
          </a:xfrm>
          <a:prstGeom prst="rect">
            <a:avLst/>
          </a:prstGeom>
          <a:solidFill>
            <a:srgbClr val="FFE7E7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058469" y="1162382"/>
            <a:ext cx="360040" cy="360040"/>
          </a:xfrm>
          <a:prstGeom prst="rect">
            <a:avLst/>
          </a:prstGeom>
          <a:solidFill>
            <a:srgbClr val="FFE7E7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20719" y="2651496"/>
            <a:ext cx="2911154" cy="533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下端を揃え、等間隔に並べなさい</a:t>
            </a:r>
            <a:endParaRPr kumimoji="1" lang="en-US" altLang="ja-JP" sz="1050" dirty="0"/>
          </a:p>
          <a:p>
            <a:pPr>
              <a:lnSpc>
                <a:spcPct val="120000"/>
              </a:lnSpc>
            </a:pPr>
            <a:r>
              <a:rPr kumimoji="1" lang="ja-JP" altLang="en-US" sz="1050" dirty="0"/>
              <a:t>「描画ツール：書式」→「図形描画：配置」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624092" y="815913"/>
            <a:ext cx="1095375" cy="477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8224292" y="815913"/>
            <a:ext cx="1095375" cy="477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871742" y="1905211"/>
            <a:ext cx="1095375" cy="477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0350" y="1689187"/>
            <a:ext cx="1398488" cy="817193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6444213" y="2979118"/>
            <a:ext cx="3045807" cy="3393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直線で接続し、下の長方形を動かしてみなさい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976719" y="2724150"/>
            <a:ext cx="352762" cy="3287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例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274946" y="3530999"/>
            <a:ext cx="1353669" cy="878498"/>
          </a:xfrm>
          <a:prstGeom prst="rect">
            <a:avLst/>
          </a:prstGeom>
          <a:solidFill>
            <a:srgbClr val="FEBEBE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14"/>
          <p:cNvSpPr/>
          <p:nvPr/>
        </p:nvSpPr>
        <p:spPr>
          <a:xfrm>
            <a:off x="1618345" y="3798869"/>
            <a:ext cx="1520809" cy="950506"/>
          </a:xfrm>
          <a:prstGeom prst="ellipse">
            <a:avLst/>
          </a:prstGeom>
          <a:solidFill>
            <a:srgbClr val="FFE78F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二等辺三角形 24"/>
          <p:cNvSpPr/>
          <p:nvPr/>
        </p:nvSpPr>
        <p:spPr>
          <a:xfrm>
            <a:off x="2114453" y="4085461"/>
            <a:ext cx="1408157" cy="792088"/>
          </a:xfrm>
          <a:prstGeom prst="triangle">
            <a:avLst/>
          </a:prstGeom>
          <a:solidFill>
            <a:srgbClr val="CDFFA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2538794" y="4639923"/>
            <a:ext cx="1584176" cy="792088"/>
          </a:xfrm>
          <a:prstGeom prst="roundRect">
            <a:avLst/>
          </a:prstGeom>
          <a:solidFill>
            <a:srgbClr val="C9F5FF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3082040" y="4962484"/>
            <a:ext cx="1520809" cy="760405"/>
          </a:xfrm>
          <a:prstGeom prst="roundRect">
            <a:avLst/>
          </a:prstGeom>
          <a:solidFill>
            <a:srgbClr val="E1BDFF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94682" y="6059978"/>
            <a:ext cx="4661633" cy="533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重なる順番を逆にしなさい。「描画ツール：書式」→「図形描画：配置」</a:t>
            </a:r>
            <a:endParaRPr kumimoji="1" lang="en-US" altLang="ja-JP" sz="1050" dirty="0"/>
          </a:p>
          <a:p>
            <a:pPr>
              <a:lnSpc>
                <a:spcPct val="120000"/>
              </a:lnSpc>
            </a:pPr>
            <a:r>
              <a:rPr kumimoji="1" lang="ja-JP" altLang="en-US" sz="1050" dirty="0"/>
              <a:t>次にグルーピングしてから縮小し、さらに</a:t>
            </a:r>
            <a:r>
              <a:rPr kumimoji="1" lang="en-US" altLang="ja-JP" sz="1050" dirty="0"/>
              <a:t>90</a:t>
            </a:r>
            <a:r>
              <a:rPr kumimoji="1" lang="ja-JP" altLang="en-US" sz="1050" dirty="0"/>
              <a:t>度回転させなさい。</a:t>
            </a:r>
          </a:p>
        </p:txBody>
      </p:sp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0383" y="3921017"/>
            <a:ext cx="15240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正方形/長方形 28"/>
          <p:cNvSpPr/>
          <p:nvPr/>
        </p:nvSpPr>
        <p:spPr>
          <a:xfrm>
            <a:off x="6772366" y="3806717"/>
            <a:ext cx="1680034" cy="2496487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052967" y="4481505"/>
            <a:ext cx="2552700" cy="1492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赤い長方形の透明度を調節し、モナリザがセピア色に見えるようにしなさい</a:t>
            </a:r>
            <a:endParaRPr kumimoji="1" lang="en-US" altLang="ja-JP" sz="1050" dirty="0"/>
          </a:p>
          <a:p>
            <a:pPr>
              <a:lnSpc>
                <a:spcPct val="120000"/>
              </a:lnSpc>
            </a:pPr>
            <a:endParaRPr kumimoji="1" lang="en-US" altLang="ja-JP" sz="1050" dirty="0"/>
          </a:p>
          <a:p>
            <a:pPr>
              <a:lnSpc>
                <a:spcPct val="120000"/>
              </a:lnSpc>
            </a:pPr>
            <a:r>
              <a:rPr kumimoji="1" lang="ja-JP" altLang="en-US" sz="1050" dirty="0"/>
              <a:t>右クリック→図形の書式設定</a:t>
            </a:r>
            <a:endParaRPr kumimoji="1" lang="en-US" altLang="ja-JP" sz="1050" dirty="0"/>
          </a:p>
          <a:p>
            <a:pPr>
              <a:lnSpc>
                <a:spcPct val="120000"/>
              </a:lnSpc>
            </a:pPr>
            <a:endParaRPr kumimoji="1" lang="en-US" altLang="ja-JP" sz="1050" dirty="0"/>
          </a:p>
          <a:p>
            <a:pPr>
              <a:lnSpc>
                <a:spcPct val="120000"/>
              </a:lnSpc>
            </a:pPr>
            <a:r>
              <a:rPr kumimoji="1" lang="ja-JP" altLang="en-US" sz="1050" dirty="0"/>
              <a:t>画像は</a:t>
            </a:r>
            <a:r>
              <a:rPr kumimoji="1" lang="en-US" altLang="ja-JP" sz="1050" dirty="0"/>
              <a:t>google</a:t>
            </a:r>
            <a:r>
              <a:rPr kumimoji="1" lang="ja-JP" altLang="en-US" sz="1050" dirty="0"/>
              <a:t>で画像検索し、</a:t>
            </a:r>
            <a:r>
              <a:rPr kumimoji="1" lang="en-US" altLang="ja-JP" sz="1050" dirty="0"/>
              <a:t>ja.Wikipedia.org</a:t>
            </a:r>
            <a:r>
              <a:rPr kumimoji="1" lang="ja-JP" altLang="en-US" sz="1050" dirty="0"/>
              <a:t>より引用</a:t>
            </a:r>
          </a:p>
        </p:txBody>
      </p:sp>
    </p:spTree>
    <p:extLst>
      <p:ext uri="{BB962C8B-B14F-4D97-AF65-F5344CB8AC3E}">
        <p14:creationId xmlns:p14="http://schemas.microsoft.com/office/powerpoint/2010/main" val="326830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テキストの段落設定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29061" y="479523"/>
            <a:ext cx="4257677" cy="3393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作業前に「表示」→「表示：ルーラー」にチェックを入れなさい。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0074" y="1398406"/>
            <a:ext cx="4248150" cy="2921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spAutoFit/>
          </a:bodyPr>
          <a:lstStyle/>
          <a:p>
            <a:pPr marL="171450" indent="-171450">
              <a:lnSpc>
                <a:spcPct val="13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1200" dirty="0"/>
              <a:t>箇条書きです。デフォルトでは体裁が悪いので、加工しています。</a:t>
            </a:r>
          </a:p>
          <a:p>
            <a:pPr marL="171450" indent="-171450">
              <a:lnSpc>
                <a:spcPct val="13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1200" dirty="0"/>
              <a:t>先頭文字を再設定しています。「ホーム」→「段落：箇条書き▼」→「箇条書きと段落番号」で設定します。</a:t>
            </a:r>
          </a:p>
          <a:p>
            <a:pPr marL="171450" indent="-171450">
              <a:lnSpc>
                <a:spcPct val="13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1200" dirty="0"/>
              <a:t>インデントは自動設定されています。「ホーム」→「段落：行間」→「行間のオプション」で確認できます。ルーラーを直接操作しても設定できます。</a:t>
            </a:r>
          </a:p>
          <a:p>
            <a:pPr marL="171450" indent="-171450">
              <a:lnSpc>
                <a:spcPct val="13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1200" dirty="0"/>
              <a:t>行間は「倍数：</a:t>
            </a:r>
            <a:r>
              <a:rPr lang="en-US" altLang="ja-JP" sz="1200" dirty="0"/>
              <a:t>1.3</a:t>
            </a:r>
            <a:r>
              <a:rPr lang="ja-JP" altLang="en-US" sz="1200" dirty="0"/>
              <a:t>」です。</a:t>
            </a:r>
          </a:p>
          <a:p>
            <a:pPr marL="171450" indent="-171450">
              <a:lnSpc>
                <a:spcPct val="130000"/>
              </a:lnSpc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1200" dirty="0"/>
              <a:t>段落後に</a:t>
            </a:r>
            <a:r>
              <a:rPr lang="en-US" altLang="ja-JP" sz="1200" dirty="0"/>
              <a:t>12pt</a:t>
            </a:r>
            <a:r>
              <a:rPr lang="ja-JP" altLang="en-US" sz="1200" dirty="0"/>
              <a:t>の空きを入れています。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96000" y="1398406"/>
            <a:ext cx="4257675" cy="21277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200" dirty="0"/>
              <a:t>箇条書きです。デフォルトでは体裁が悪いので、加工しています。</a:t>
            </a:r>
          </a:p>
          <a:p>
            <a:pPr>
              <a:lnSpc>
                <a:spcPct val="120000"/>
              </a:lnSpc>
            </a:pPr>
            <a:r>
              <a:rPr lang="ja-JP" altLang="en-US" sz="1200" dirty="0"/>
              <a:t>先頭文字を再設定しています。「ホーム」→「段落：箇条書き▼」→「箇条書きと段落番号」で設定します。</a:t>
            </a:r>
          </a:p>
          <a:p>
            <a:pPr>
              <a:lnSpc>
                <a:spcPct val="120000"/>
              </a:lnSpc>
            </a:pPr>
            <a:r>
              <a:rPr lang="ja-JP" altLang="en-US" sz="1200" dirty="0"/>
              <a:t>インデントは自動設定されています。「ホーム」→「段落：行間」→「行間のオプション」で確認できます。ルーラーを直接操作しても設定できます。</a:t>
            </a:r>
          </a:p>
          <a:p>
            <a:pPr>
              <a:lnSpc>
                <a:spcPct val="120000"/>
              </a:lnSpc>
            </a:pPr>
            <a:r>
              <a:rPr lang="ja-JP" altLang="en-US" sz="1200" dirty="0"/>
              <a:t>行間は「倍数：</a:t>
            </a:r>
            <a:r>
              <a:rPr lang="en-US" altLang="ja-JP" sz="1200" dirty="0"/>
              <a:t>1.3</a:t>
            </a:r>
            <a:r>
              <a:rPr lang="ja-JP" altLang="en-US" sz="1200" dirty="0"/>
              <a:t>」です。</a:t>
            </a:r>
          </a:p>
          <a:p>
            <a:pPr>
              <a:lnSpc>
                <a:spcPct val="120000"/>
              </a:lnSpc>
            </a:pPr>
            <a:r>
              <a:rPr lang="ja-JP" altLang="en-US" sz="1200" dirty="0"/>
              <a:t>段落後に</a:t>
            </a:r>
            <a:r>
              <a:rPr lang="en-US" altLang="ja-JP" sz="1200" dirty="0"/>
              <a:t>12pt</a:t>
            </a:r>
            <a:r>
              <a:rPr lang="ja-JP" altLang="en-US" sz="1200" dirty="0"/>
              <a:t>の空きを入れています。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48437" y="5211667"/>
            <a:ext cx="3352800" cy="533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左と同じになるように、箇条書き、行間などを設定しなさい。</a:t>
            </a:r>
          </a:p>
        </p:txBody>
      </p:sp>
    </p:spTree>
    <p:extLst>
      <p:ext uri="{BB962C8B-B14F-4D97-AF65-F5344CB8AC3E}">
        <p14:creationId xmlns:p14="http://schemas.microsoft.com/office/powerpoint/2010/main" val="155497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テキストボックス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29722" y="1201236"/>
            <a:ext cx="3352800" cy="11149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「文字」と「テキストボックスの外枠」の間隔は「右クリック」→「図形の書式設定」→「文字のオプション」→「テキストボックス」で設定します。上下</a:t>
            </a:r>
            <a:r>
              <a:rPr kumimoji="1" lang="en-US" altLang="ja-JP" sz="1050" dirty="0"/>
              <a:t>0.2cm, </a:t>
            </a:r>
            <a:r>
              <a:rPr kumimoji="1" lang="ja-JP" altLang="en-US" sz="1050" dirty="0"/>
              <a:t>左右</a:t>
            </a:r>
            <a:r>
              <a:rPr kumimoji="1" lang="en-US" altLang="ja-JP" sz="1050" dirty="0"/>
              <a:t>0.3cm</a:t>
            </a:r>
            <a:r>
              <a:rPr kumimoji="1" lang="ja-JP" altLang="en-US" sz="1050" dirty="0"/>
              <a:t>に設定されています。上下</a:t>
            </a:r>
            <a:r>
              <a:rPr kumimoji="1" lang="en-US" altLang="ja-JP" sz="1050" dirty="0"/>
              <a:t>1cm, </a:t>
            </a:r>
            <a:r>
              <a:rPr kumimoji="1" lang="ja-JP" altLang="en-US" sz="1050" dirty="0"/>
              <a:t>左右</a:t>
            </a:r>
            <a:r>
              <a:rPr kumimoji="1" lang="en-US" altLang="ja-JP" sz="1050" dirty="0"/>
              <a:t>0.8cm</a:t>
            </a:r>
            <a:r>
              <a:rPr kumimoji="1" lang="ja-JP" altLang="en-US" sz="1050" dirty="0"/>
              <a:t>に設定し直しなさい。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96000" y="1278010"/>
            <a:ext cx="4848225" cy="1038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このテキストボックスは横幅は固定値です。縦幅も固定値となっています。縦幅が文字の量に応じて変化するように設定しなさい。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9722" y="3289364"/>
            <a:ext cx="2438399" cy="909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このテキストボックスは横幅が固定値されています。</a:t>
            </a:r>
            <a:r>
              <a:rPr kumimoji="1" lang="en-US" altLang="ja-JP" sz="1050" dirty="0"/>
              <a:t>1</a:t>
            </a:r>
            <a:r>
              <a:rPr kumimoji="1" lang="ja-JP" altLang="en-US" sz="1050" dirty="0"/>
              <a:t>行で表示するようにしなさい。図形内でテキストを折り返すのチェックを外します。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96000" y="2916408"/>
            <a:ext cx="2438399" cy="15027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kumimoji="1" lang="en-US" altLang="ja-JP" sz="1050" dirty="0"/>
              <a:t>1 : </a:t>
            </a:r>
            <a:r>
              <a:rPr kumimoji="1" lang="ja-JP" altLang="en-US" sz="1050" dirty="0"/>
              <a:t>箇条書きを手作業で書くことにしました。「箇」と「ま」が同じ縦位置に来るように、マウスでルーラーを操作して設定しなさい。</a:t>
            </a:r>
            <a:endParaRPr kumimoji="1" lang="en-US" altLang="ja-JP" sz="1050" dirty="0"/>
          </a:p>
          <a:p>
            <a:pPr>
              <a:lnSpc>
                <a:spcPct val="120000"/>
              </a:lnSpc>
            </a:pPr>
            <a:r>
              <a:rPr kumimoji="1" lang="en-US" altLang="ja-JP" sz="1050" dirty="0"/>
              <a:t>2 : ctrl </a:t>
            </a:r>
            <a:r>
              <a:rPr kumimoji="1" lang="ja-JP" altLang="en-US" sz="1050" dirty="0"/>
              <a:t>キーを押すと微調整できます。ホーム→段落の右下の⊿で数値で設定することも出来ます。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9722" y="5301316"/>
            <a:ext cx="9317864" cy="3393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dirty="0"/>
              <a:t>横幅が長すぎます。横幅を自動設定しなさい（図形内でテキストを折り返すのチェックを外す）</a:t>
            </a:r>
          </a:p>
        </p:txBody>
      </p:sp>
    </p:spTree>
    <p:extLst>
      <p:ext uri="{BB962C8B-B14F-4D97-AF65-F5344CB8AC3E}">
        <p14:creationId xmlns:p14="http://schemas.microsoft.com/office/powerpoint/2010/main" val="1471058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スライドマスター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43381" y="2103229"/>
            <a:ext cx="4267200" cy="2666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72000" rIns="108000" bIns="7200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050" dirty="0"/>
              <a:t>表示→「マスター表示：スライドマスター」で</a:t>
            </a:r>
            <a:r>
              <a:rPr lang="ja-JP" altLang="en-US" sz="1050" dirty="0" smtClean="0"/>
              <a:t>スライドマスタを</a:t>
            </a:r>
            <a:r>
              <a:rPr lang="ja-JP" altLang="en-US" sz="1050" dirty="0"/>
              <a:t>操作できます。</a:t>
            </a:r>
          </a:p>
          <a:p>
            <a:pPr>
              <a:lnSpc>
                <a:spcPct val="130000"/>
              </a:lnSpc>
            </a:pPr>
            <a:endParaRPr lang="ja-JP" altLang="en-US" sz="1050" dirty="0"/>
          </a:p>
          <a:p>
            <a:pPr>
              <a:lnSpc>
                <a:spcPct val="130000"/>
              </a:lnSpc>
            </a:pPr>
            <a:r>
              <a:rPr lang="ja-JP" altLang="en-US" sz="1050" dirty="0"/>
              <a:t>「なっきょん」をこのスライドに貼ってある「そったくん」に変更しなさい（縮小すること）。「なっきょん」は奈良教育大学のマスコットキャラクターです。「ゆるキャラ　大学」で検索すると、多数のゆるキャラを見つけることができます。</a:t>
            </a:r>
          </a:p>
          <a:p>
            <a:pPr>
              <a:lnSpc>
                <a:spcPct val="130000"/>
              </a:lnSpc>
            </a:pPr>
            <a:endParaRPr lang="ja-JP" altLang="en-US" sz="1050" dirty="0"/>
          </a:p>
          <a:p>
            <a:pPr>
              <a:lnSpc>
                <a:spcPct val="130000"/>
              </a:lnSpc>
            </a:pPr>
            <a:r>
              <a:rPr lang="ja-JP" altLang="en-US" sz="1050" dirty="0"/>
              <a:t>スライドの背景を「背景の右下の　　」→「塗りつぶし（パターン）」→「格子（大）」に変更し、「色」は「その他の色」→「ユーザー設定」</a:t>
            </a:r>
            <a:r>
              <a:rPr lang="ja-JP" altLang="en-US" sz="1050" dirty="0" smtClean="0"/>
              <a:t>でカラーモデルを「</a:t>
            </a:r>
            <a:r>
              <a:rPr lang="en-US" altLang="ja-JP" sz="1050" dirty="0" smtClean="0"/>
              <a:t>HSL</a:t>
            </a:r>
            <a:r>
              <a:rPr lang="ja-JP" altLang="en-US" sz="1050" dirty="0" smtClean="0"/>
              <a:t>」に設定し、明るさ</a:t>
            </a:r>
            <a:r>
              <a:rPr lang="ja-JP" altLang="en-US" sz="1050" dirty="0"/>
              <a:t>を</a:t>
            </a:r>
            <a:r>
              <a:rPr lang="en-US" altLang="ja-JP" sz="1050" dirty="0"/>
              <a:t>230</a:t>
            </a:r>
            <a:r>
              <a:rPr lang="ja-JP" altLang="en-US" sz="1050" dirty="0"/>
              <a:t>程度に設定し、薄い青色にしなさい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471487"/>
              </p:ext>
            </p:extLst>
          </p:nvPr>
        </p:nvGraphicFramePr>
        <p:xfrm>
          <a:off x="3776981" y="3831538"/>
          <a:ext cx="221250" cy="2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Image" r:id="rId3" imgW="164880" imgH="164880" progId="Photoshop.Image.13">
                  <p:embed/>
                </p:oleObj>
              </mc:Choice>
              <mc:Fallback>
                <p:oleObj name="Image" r:id="rId3" imgW="164880" imgH="164880" progId="Photoshop.Image.13">
                  <p:embed/>
                  <p:pic>
                    <p:nvPicPr>
                      <p:cNvPr id="4" name="オブジェクト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76981" y="3831538"/>
                        <a:ext cx="221250" cy="22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9" name="Picture 11" descr="http://denki.nara-edu.ac.jp/~yabu/kyokyo/kadai/sotta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431" y="1895951"/>
            <a:ext cx="2873374" cy="28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88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アニメーション</a:t>
            </a:r>
          </a:p>
        </p:txBody>
      </p:sp>
      <p:sp>
        <p:nvSpPr>
          <p:cNvPr id="8" name="楕円 7"/>
          <p:cNvSpPr/>
          <p:nvPr/>
        </p:nvSpPr>
        <p:spPr>
          <a:xfrm>
            <a:off x="1361281" y="1233488"/>
            <a:ext cx="2609850" cy="1962150"/>
          </a:xfrm>
          <a:prstGeom prst="ellipse">
            <a:avLst/>
          </a:prstGeom>
          <a:solidFill>
            <a:srgbClr val="E5FFE5"/>
          </a:solidFill>
          <a:ln w="28575">
            <a:solidFill>
              <a:srgbClr val="00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66700" indent="-266700"/>
            <a:r>
              <a:rPr kumimoji="1" lang="en-US" altLang="ja-JP" sz="1600" dirty="0">
                <a:solidFill>
                  <a:schemeClr val="tx1"/>
                </a:solidFill>
              </a:rPr>
              <a:t>1 : </a:t>
            </a:r>
            <a:r>
              <a:rPr kumimoji="1" lang="ja-JP" altLang="en-US" sz="1600" dirty="0">
                <a:solidFill>
                  <a:schemeClr val="tx1"/>
                </a:solidFill>
              </a:rPr>
              <a:t>上からスライドイン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marL="266700" indent="-266700"/>
            <a:endParaRPr lang="en-US" altLang="ja-JP" sz="1600" dirty="0">
              <a:solidFill>
                <a:schemeClr val="tx1"/>
              </a:solidFill>
            </a:endParaRPr>
          </a:p>
          <a:p>
            <a:pPr marL="266700" indent="-266700"/>
            <a:r>
              <a:rPr kumimoji="1" lang="en-US" altLang="ja-JP" sz="1600" dirty="0">
                <a:solidFill>
                  <a:schemeClr val="tx1"/>
                </a:solidFill>
              </a:rPr>
              <a:t>3: </a:t>
            </a:r>
            <a:r>
              <a:rPr kumimoji="1" lang="ja-JP" altLang="en-US" sz="1600" dirty="0">
                <a:solidFill>
                  <a:schemeClr val="tx1"/>
                </a:solidFill>
              </a:rPr>
              <a:t>クリア（突然消える）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48630" y="4162425"/>
            <a:ext cx="1962150" cy="1400175"/>
          </a:xfrm>
          <a:prstGeom prst="rect">
            <a:avLst/>
          </a:prstGeom>
          <a:solidFill>
            <a:srgbClr val="FFFF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66700" indent="-266700"/>
            <a:r>
              <a:rPr kumimoji="1" lang="en-US" altLang="ja-JP" sz="1600" dirty="0">
                <a:solidFill>
                  <a:schemeClr val="tx1"/>
                </a:solidFill>
              </a:rPr>
              <a:t>4 : </a:t>
            </a:r>
            <a:r>
              <a:rPr kumimoji="1" lang="ja-JP" altLang="en-US" sz="1600" dirty="0">
                <a:solidFill>
                  <a:schemeClr val="tx1"/>
                </a:solidFill>
              </a:rPr>
              <a:t>図形の色が黄色→赤色に変わる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5124450" y="942975"/>
            <a:ext cx="2381250" cy="1485900"/>
          </a:xfrm>
          <a:prstGeom prst="roundRect">
            <a:avLst/>
          </a:prstGeom>
          <a:solidFill>
            <a:srgbClr val="FFF5EF"/>
          </a:solidFill>
          <a:ln w="28575">
            <a:solidFill>
              <a:srgbClr val="FEA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04800" indent="-304800"/>
            <a:r>
              <a:rPr kumimoji="1" lang="en-US" altLang="ja-JP" dirty="0">
                <a:solidFill>
                  <a:schemeClr val="tx1"/>
                </a:solidFill>
              </a:rPr>
              <a:t>2 : </a:t>
            </a:r>
            <a:r>
              <a:rPr kumimoji="1" lang="ja-JP" altLang="en-US" dirty="0">
                <a:solidFill>
                  <a:schemeClr val="tx1"/>
                </a:solidFill>
              </a:rPr>
              <a:t>アピール（突然現れる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943475" y="3836194"/>
            <a:ext cx="2419350" cy="1726406"/>
          </a:xfrm>
          <a:prstGeom prst="rect">
            <a:avLst/>
          </a:prstGeom>
          <a:solidFill>
            <a:srgbClr val="FFD5D5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01625" indent="-301625"/>
            <a:r>
              <a:rPr kumimoji="1" lang="en-US" altLang="ja-JP" dirty="0">
                <a:solidFill>
                  <a:schemeClr val="tx1"/>
                </a:solidFill>
              </a:rPr>
              <a:t>5 : </a:t>
            </a:r>
            <a:r>
              <a:rPr kumimoji="1" lang="ja-JP" altLang="en-US" dirty="0">
                <a:solidFill>
                  <a:schemeClr val="tx1"/>
                </a:solidFill>
              </a:rPr>
              <a:t>矢印に沿って移動する。同時に塗りつぶし色を白に変化させる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096000" y="3512343"/>
            <a:ext cx="2608263" cy="108108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729705" y="313194"/>
            <a:ext cx="3180459" cy="355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108000" tIns="72000" rIns="108000" bIns="72000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050" dirty="0"/>
              <a:t>指示に従ってアニメーションを完成させなさい。</a:t>
            </a:r>
          </a:p>
        </p:txBody>
      </p:sp>
    </p:spTree>
    <p:extLst>
      <p:ext uri="{BB962C8B-B14F-4D97-AF65-F5344CB8AC3E}">
        <p14:creationId xmlns:p14="http://schemas.microsoft.com/office/powerpoint/2010/main" val="2441399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D5D5D5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yabu">
      <a:majorFont>
        <a:latin typeface="游ゴシック Medium"/>
        <a:ea typeface="游ゴシック Medium"/>
        <a:cs typeface=""/>
      </a:majorFont>
      <a:minorFont>
        <a:latin typeface="游明朝"/>
        <a:ea typeface="游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solidFill>
            <a:schemeClr val="tx1"/>
          </a:solidFill>
        </a:ln>
      </a:spPr>
      <a:bodyPr wrap="none" lIns="108000" tIns="72000" rIns="108000" bIns="72000" rtlCol="0">
        <a:spAutoFit/>
      </a:bodyPr>
      <a:lstStyle>
        <a:defPPr>
          <a:lnSpc>
            <a:spcPct val="120000"/>
          </a:lnSpc>
          <a:defRPr kumimoji="1" sz="105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777</Words>
  <Application>Microsoft Office PowerPoint</Application>
  <PresentationFormat>ワイド画面</PresentationFormat>
  <Paragraphs>78</Paragraphs>
  <Slides>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游ゴシック Medium</vt:lpstr>
      <vt:lpstr>游明朝</vt:lpstr>
      <vt:lpstr>Arial</vt:lpstr>
      <vt:lpstr>Wingdings</vt:lpstr>
      <vt:lpstr>Office テーマ</vt:lpstr>
      <vt:lpstr>Image</vt:lpstr>
      <vt:lpstr>PowerPoint の基本操作</vt:lpstr>
      <vt:lpstr>基本図形</vt:lpstr>
      <vt:lpstr>基本操作</vt:lpstr>
      <vt:lpstr>テキストの段落設定</vt:lpstr>
      <vt:lpstr>テキストボックス</vt:lpstr>
      <vt:lpstr>スライドマスター</vt:lpstr>
      <vt:lpstr>アニメーション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PowerPointの基本操作</dc:title>
  <dc:creator>yabu</dc:creator>
  <cp:lastModifiedBy>yabu</cp:lastModifiedBy>
  <cp:revision>18</cp:revision>
  <dcterms:created xsi:type="dcterms:W3CDTF">2018-06-29T08:45:52Z</dcterms:created>
  <dcterms:modified xsi:type="dcterms:W3CDTF">2019-06-13T06:04:26Z</dcterms:modified>
</cp:coreProperties>
</file>